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322" r:id="rId3"/>
    <p:sldId id="373" r:id="rId4"/>
    <p:sldId id="326" r:id="rId5"/>
    <p:sldId id="259" r:id="rId6"/>
    <p:sldId id="374" r:id="rId7"/>
    <p:sldId id="380" r:id="rId8"/>
    <p:sldId id="381" r:id="rId9"/>
    <p:sldId id="398" r:id="rId10"/>
    <p:sldId id="382" r:id="rId11"/>
    <p:sldId id="383" r:id="rId12"/>
    <p:sldId id="370" r:id="rId13"/>
    <p:sldId id="371" r:id="rId14"/>
    <p:sldId id="394" r:id="rId15"/>
    <p:sldId id="359" r:id="rId16"/>
    <p:sldId id="372" r:id="rId17"/>
    <p:sldId id="362" r:id="rId18"/>
    <p:sldId id="360" r:id="rId19"/>
    <p:sldId id="375" r:id="rId20"/>
    <p:sldId id="376" r:id="rId21"/>
    <p:sldId id="377" r:id="rId22"/>
    <p:sldId id="384" r:id="rId23"/>
    <p:sldId id="395" r:id="rId24"/>
    <p:sldId id="385" r:id="rId25"/>
    <p:sldId id="345" r:id="rId26"/>
    <p:sldId id="346" r:id="rId27"/>
    <p:sldId id="348" r:id="rId28"/>
    <p:sldId id="386" r:id="rId29"/>
    <p:sldId id="399" r:id="rId30"/>
    <p:sldId id="347" r:id="rId31"/>
    <p:sldId id="323" r:id="rId32"/>
    <p:sldId id="325" r:id="rId33"/>
    <p:sldId id="328" r:id="rId34"/>
    <p:sldId id="396" r:id="rId35"/>
    <p:sldId id="331" r:id="rId36"/>
    <p:sldId id="332" r:id="rId37"/>
    <p:sldId id="393" r:id="rId38"/>
    <p:sldId id="334" r:id="rId39"/>
    <p:sldId id="335" r:id="rId40"/>
    <p:sldId id="330" r:id="rId41"/>
    <p:sldId id="336" r:id="rId42"/>
    <p:sldId id="338" r:id="rId43"/>
    <p:sldId id="379" r:id="rId44"/>
    <p:sldId id="339" r:id="rId45"/>
    <p:sldId id="310" r:id="rId46"/>
    <p:sldId id="315" r:id="rId47"/>
    <p:sldId id="312" r:id="rId48"/>
    <p:sldId id="397" r:id="rId49"/>
    <p:sldId id="341" r:id="rId50"/>
    <p:sldId id="390" r:id="rId51"/>
    <p:sldId id="354" r:id="rId52"/>
    <p:sldId id="367" r:id="rId53"/>
    <p:sldId id="392" r:id="rId54"/>
    <p:sldId id="321"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15"/>
  </p:normalViewPr>
  <p:slideViewPr>
    <p:cSldViewPr snapToGrid="0" snapToObjects="1">
      <p:cViewPr varScale="1">
        <p:scale>
          <a:sx n="121" d="100"/>
          <a:sy n="121" d="100"/>
        </p:scale>
        <p:origin x="200"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3/13/23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15727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76338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4944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1095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4123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0748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8381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3406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3490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1586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3/13/23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28961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3/13/23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9849707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11" r:id="rId6"/>
    <p:sldLayoutId id="2147483706" r:id="rId7"/>
    <p:sldLayoutId id="2147483707" r:id="rId8"/>
    <p:sldLayoutId id="2147483708" r:id="rId9"/>
    <p:sldLayoutId id="2147483710" r:id="rId10"/>
    <p:sldLayoutId id="2147483709"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mailto:eric.sterling@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729A30-F429-4967-81E8-45F6757C8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FC137C-7F97-41FA-86A1-2E01C3837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967903" cy="6857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9FBFB9D3-7D34-4948-B4D0-73E7B6E52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949" y="-54949"/>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4C1F8537-8DD9-CE4E-B4BB-10EAAFA0A6BF}"/>
              </a:ext>
            </a:extLst>
          </p:cNvPr>
          <p:cNvSpPr>
            <a:spLocks noGrp="1"/>
          </p:cNvSpPr>
          <p:nvPr>
            <p:ph type="ctrTitle"/>
          </p:nvPr>
        </p:nvSpPr>
        <p:spPr>
          <a:xfrm>
            <a:off x="602166" y="1427356"/>
            <a:ext cx="4705814" cy="3635298"/>
          </a:xfrm>
        </p:spPr>
        <p:txBody>
          <a:bodyPr>
            <a:normAutofit/>
          </a:bodyPr>
          <a:lstStyle/>
          <a:p>
            <a:pPr algn="ctr"/>
            <a:r>
              <a:rPr lang="en-US" dirty="0"/>
              <a:t>The Heart of</a:t>
            </a:r>
            <a:br>
              <a:rPr lang="en-US" dirty="0"/>
            </a:br>
            <a:r>
              <a:rPr lang="en-US" dirty="0"/>
              <a:t>Drug Policy</a:t>
            </a:r>
            <a:br>
              <a:rPr lang="en-US" dirty="0"/>
            </a:br>
            <a:br>
              <a:rPr lang="en-US" dirty="0"/>
            </a:br>
            <a:r>
              <a:rPr lang="en-US" sz="2100" dirty="0"/>
              <a:t>CLOSE-UP FOUNDATION</a:t>
            </a:r>
            <a:br>
              <a:rPr lang="en-US" sz="2100" dirty="0"/>
            </a:br>
            <a:r>
              <a:rPr lang="en-US" sz="2100" dirty="0"/>
              <a:t>March 13, 2023</a:t>
            </a:r>
            <a:br>
              <a:rPr lang="en-US" sz="2100" dirty="0"/>
            </a:br>
            <a:br>
              <a:rPr lang="en-US" sz="2100" dirty="0"/>
            </a:br>
            <a:r>
              <a:rPr lang="en-US" sz="2100" dirty="0"/>
              <a:t>Eric E. Sterling, J.D.</a:t>
            </a:r>
            <a:br>
              <a:rPr lang="en-US" sz="2100" dirty="0"/>
            </a:br>
            <a:endParaRPr lang="en-US" sz="2100" dirty="0"/>
          </a:p>
        </p:txBody>
      </p:sp>
      <p:sp>
        <p:nvSpPr>
          <p:cNvPr id="3" name="Subtitle 2">
            <a:extLst>
              <a:ext uri="{FF2B5EF4-FFF2-40B4-BE49-F238E27FC236}">
                <a16:creationId xmlns:a16="http://schemas.microsoft.com/office/drawing/2014/main" id="{50E831AF-60C0-C642-BEF8-423804DFA004}"/>
              </a:ext>
            </a:extLst>
          </p:cNvPr>
          <p:cNvSpPr>
            <a:spLocks noGrp="1"/>
          </p:cNvSpPr>
          <p:nvPr>
            <p:ph type="subTitle" idx="1"/>
          </p:nvPr>
        </p:nvSpPr>
        <p:spPr>
          <a:xfrm>
            <a:off x="602166" y="5553307"/>
            <a:ext cx="4820630" cy="1713806"/>
          </a:xfrm>
        </p:spPr>
        <p:txBody>
          <a:bodyPr>
            <a:normAutofit/>
          </a:bodyPr>
          <a:lstStyle/>
          <a:p>
            <a:pPr algn="ctr"/>
            <a:endParaRPr lang="en-US" sz="2200" dirty="0"/>
          </a:p>
          <a:p>
            <a:endParaRPr lang="en-US" dirty="0"/>
          </a:p>
        </p:txBody>
      </p:sp>
      <p:pic>
        <p:nvPicPr>
          <p:cNvPr id="4" name="Picture 3" descr="A silhouette of a person looking above the starry sky">
            <a:extLst>
              <a:ext uri="{FF2B5EF4-FFF2-40B4-BE49-F238E27FC236}">
                <a16:creationId xmlns:a16="http://schemas.microsoft.com/office/drawing/2014/main" id="{53DA3621-E104-4A87-878B-A1BE749F6DC6}"/>
              </a:ext>
            </a:extLst>
          </p:cNvPr>
          <p:cNvPicPr>
            <a:picLocks noChangeAspect="1"/>
          </p:cNvPicPr>
          <p:nvPr/>
        </p:nvPicPr>
        <p:blipFill rotWithShape="1">
          <a:blip r:embed="rId2"/>
          <a:srcRect l="27947" r="21083" b="-2"/>
          <a:stretch/>
        </p:blipFill>
        <p:spPr>
          <a:xfrm>
            <a:off x="6967903" y="-14"/>
            <a:ext cx="5236733" cy="6858000"/>
          </a:xfrm>
          <a:prstGeom prst="rect">
            <a:avLst/>
          </a:prstGeom>
        </p:spPr>
      </p:pic>
      <p:sp>
        <p:nvSpPr>
          <p:cNvPr id="6" name="Rectangle 4">
            <a:extLst>
              <a:ext uri="{FF2B5EF4-FFF2-40B4-BE49-F238E27FC236}">
                <a16:creationId xmlns:a16="http://schemas.microsoft.com/office/drawing/2014/main" id="{B78B96C8-D3CB-7D4C-83DD-223986A458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Subtitle 2">
            <a:extLst>
              <a:ext uri="{FF2B5EF4-FFF2-40B4-BE49-F238E27FC236}">
                <a16:creationId xmlns:a16="http://schemas.microsoft.com/office/drawing/2014/main" id="{5B6FFC8F-312F-8245-BDF2-EA15E167CF56}"/>
              </a:ext>
            </a:extLst>
          </p:cNvPr>
          <p:cNvSpPr txBox="1">
            <a:spLocks/>
          </p:cNvSpPr>
          <p:nvPr/>
        </p:nvSpPr>
        <p:spPr>
          <a:xfrm>
            <a:off x="1374720" y="10824884"/>
            <a:ext cx="4820630" cy="1713806"/>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ctr"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Tx/>
              <a:buNone/>
              <a:defRPr sz="1600" b="1"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endParaRPr lang="en-US" sz="2200"/>
          </a:p>
          <a:p>
            <a:endParaRPr lang="en-US" dirty="0"/>
          </a:p>
        </p:txBody>
      </p:sp>
      <p:sp>
        <p:nvSpPr>
          <p:cNvPr id="14" name="Rectangle 4">
            <a:extLst>
              <a:ext uri="{FF2B5EF4-FFF2-40B4-BE49-F238E27FC236}">
                <a16:creationId xmlns:a16="http://schemas.microsoft.com/office/drawing/2014/main" id="{9928E223-6FC8-D745-A5CC-FAF8B70D370D}"/>
              </a:ext>
            </a:extLst>
          </p:cNvPr>
          <p:cNvSpPr>
            <a:spLocks noChangeArrowheads="1"/>
          </p:cNvSpPr>
          <p:nvPr/>
        </p:nvSpPr>
        <p:spPr bwMode="auto">
          <a:xfrm>
            <a:off x="772554" y="52715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64396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AADC-4C63-894D-8917-760D92D0B3D4}"/>
              </a:ext>
            </a:extLst>
          </p:cNvPr>
          <p:cNvSpPr>
            <a:spLocks noGrp="1"/>
          </p:cNvSpPr>
          <p:nvPr>
            <p:ph type="title"/>
          </p:nvPr>
        </p:nvSpPr>
        <p:spPr/>
        <p:txBody>
          <a:bodyPr/>
          <a:lstStyle/>
          <a:p>
            <a:pPr algn="ctr"/>
            <a:r>
              <a:rPr lang="en-US" dirty="0"/>
              <a:t>Anti-drug strategy changes responded </a:t>
            </a:r>
            <a:br>
              <a:rPr lang="en-US" dirty="0"/>
            </a:br>
            <a:r>
              <a:rPr lang="en-US" dirty="0"/>
              <a:t>to waves of fear</a:t>
            </a:r>
          </a:p>
        </p:txBody>
      </p:sp>
      <p:sp>
        <p:nvSpPr>
          <p:cNvPr id="3" name="Content Placeholder 2">
            <a:extLst>
              <a:ext uri="{FF2B5EF4-FFF2-40B4-BE49-F238E27FC236}">
                <a16:creationId xmlns:a16="http://schemas.microsoft.com/office/drawing/2014/main" id="{A6111431-FD12-0F4A-8BF4-4E4535479923}"/>
              </a:ext>
            </a:extLst>
          </p:cNvPr>
          <p:cNvSpPr>
            <a:spLocks noGrp="1"/>
          </p:cNvSpPr>
          <p:nvPr>
            <p:ph idx="1"/>
          </p:nvPr>
        </p:nvSpPr>
        <p:spPr/>
        <p:txBody>
          <a:bodyPr>
            <a:normAutofit fontScale="92500" lnSpcReduction="10000"/>
          </a:bodyPr>
          <a:lstStyle/>
          <a:p>
            <a:r>
              <a:rPr lang="en-US" dirty="0"/>
              <a:t>President Nixon-era: </a:t>
            </a:r>
            <a:r>
              <a:rPr lang="en-US" b="1" dirty="0"/>
              <a:t>Rhetoric of “crack-down,” </a:t>
            </a:r>
            <a:r>
              <a:rPr lang="en-US" dirty="0"/>
              <a:t>expanded enforcement effort, e.g. creation of Drug Enforcement Administration, COINTELPRO. Contrast with brief emphasis on opioid addiction treatment with methadone.</a:t>
            </a:r>
          </a:p>
          <a:p>
            <a:r>
              <a:rPr lang="en-US" dirty="0"/>
              <a:t>President Carter-era:  </a:t>
            </a:r>
            <a:r>
              <a:rPr lang="en-US" b="1" dirty="0"/>
              <a:t>Campaigned on marijuana legalization platform but reversed position </a:t>
            </a:r>
            <a:r>
              <a:rPr lang="en-US" dirty="0"/>
              <a:t>due to growing high school student marijuana use epidemic and growth of parent movement.</a:t>
            </a:r>
          </a:p>
          <a:p>
            <a:r>
              <a:rPr lang="en-US" dirty="0"/>
              <a:t>President Reagan-era: </a:t>
            </a:r>
            <a:r>
              <a:rPr lang="en-US" b="1" dirty="0"/>
              <a:t>Partisan politicization </a:t>
            </a:r>
            <a:r>
              <a:rPr lang="en-US" dirty="0"/>
              <a:t>of anti-drug policy; dramatic expansion of enforcement funding, operations and punishments. First Lady Nancy Reagan promotes “Just Say No,” DARE, and similar prevention efforts.</a:t>
            </a:r>
          </a:p>
          <a:p>
            <a:r>
              <a:rPr lang="en-US" dirty="0"/>
              <a:t>Presidents Bush I - Clinton-era: </a:t>
            </a:r>
            <a:r>
              <a:rPr lang="en-US" b="1" dirty="0"/>
              <a:t>Focus on punishment, “user accountability,” expanded collateral consequences. Dramatic racial disparity in enforcement and imprisonment.</a:t>
            </a:r>
          </a:p>
        </p:txBody>
      </p:sp>
    </p:spTree>
    <p:extLst>
      <p:ext uri="{BB962C8B-B14F-4D97-AF65-F5344CB8AC3E}">
        <p14:creationId xmlns:p14="http://schemas.microsoft.com/office/powerpoint/2010/main" val="389115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4F8BF-87ED-454E-A07F-2BCA78E705E9}"/>
              </a:ext>
            </a:extLst>
          </p:cNvPr>
          <p:cNvSpPr>
            <a:spLocks noGrp="1"/>
          </p:cNvSpPr>
          <p:nvPr>
            <p:ph type="title"/>
          </p:nvPr>
        </p:nvSpPr>
        <p:spPr/>
        <p:txBody>
          <a:bodyPr/>
          <a:lstStyle/>
          <a:p>
            <a:pPr algn="ctr"/>
            <a:r>
              <a:rPr lang="en-US" dirty="0"/>
              <a:t>Dominant paradigm</a:t>
            </a:r>
          </a:p>
        </p:txBody>
      </p:sp>
      <p:sp>
        <p:nvSpPr>
          <p:cNvPr id="3" name="Content Placeholder 2">
            <a:extLst>
              <a:ext uri="{FF2B5EF4-FFF2-40B4-BE49-F238E27FC236}">
                <a16:creationId xmlns:a16="http://schemas.microsoft.com/office/drawing/2014/main" id="{3CAA70B1-3863-E047-9274-8CDA2FB273AA}"/>
              </a:ext>
            </a:extLst>
          </p:cNvPr>
          <p:cNvSpPr>
            <a:spLocks noGrp="1"/>
          </p:cNvSpPr>
          <p:nvPr>
            <p:ph idx="1"/>
          </p:nvPr>
        </p:nvSpPr>
        <p:spPr/>
        <p:txBody>
          <a:bodyPr/>
          <a:lstStyle/>
          <a:p>
            <a:r>
              <a:rPr lang="en-US" dirty="0"/>
              <a:t>People who use drugs do not have any autonomy and not entitled to dignity.</a:t>
            </a:r>
          </a:p>
          <a:p>
            <a:r>
              <a:rPr lang="en-US" dirty="0"/>
              <a:t>People who use drugs don’t belong in society with the rest of us.</a:t>
            </a:r>
          </a:p>
          <a:p>
            <a:r>
              <a:rPr lang="en-US" dirty="0"/>
              <a:t>People who grow or distribute drugs are depraved and vicious.</a:t>
            </a:r>
          </a:p>
          <a:p>
            <a:r>
              <a:rPr lang="en-US" dirty="0"/>
              <a:t>The problems surrounding the use of drugs are due to drugs, not the policies that shape the drug economy and the lives of people who use drugs.</a:t>
            </a:r>
          </a:p>
          <a:p>
            <a:r>
              <a:rPr lang="en-US" dirty="0"/>
              <a:t>Stopping drugs is the job of “fighters” – cops, prosecutors, judges, prisons, the military.</a:t>
            </a:r>
          </a:p>
          <a:p>
            <a:r>
              <a:rPr lang="en-US" dirty="0"/>
              <a:t>The problems around drugs are a national security crisis. </a:t>
            </a:r>
          </a:p>
          <a:p>
            <a:endParaRPr lang="en-US" dirty="0"/>
          </a:p>
        </p:txBody>
      </p:sp>
    </p:spTree>
    <p:extLst>
      <p:ext uri="{BB962C8B-B14F-4D97-AF65-F5344CB8AC3E}">
        <p14:creationId xmlns:p14="http://schemas.microsoft.com/office/powerpoint/2010/main" val="210533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E383-8FB9-3C40-B80E-E2FD546CB510}"/>
              </a:ext>
            </a:extLst>
          </p:cNvPr>
          <p:cNvSpPr>
            <a:spLocks noGrp="1"/>
          </p:cNvSpPr>
          <p:nvPr>
            <p:ph type="title"/>
          </p:nvPr>
        </p:nvSpPr>
        <p:spPr>
          <a:xfrm>
            <a:off x="1077362" y="720434"/>
            <a:ext cx="9950103" cy="573107"/>
          </a:xfrm>
        </p:spPr>
        <p:txBody>
          <a:bodyPr>
            <a:normAutofit fontScale="90000"/>
          </a:bodyPr>
          <a:lstStyle/>
          <a:p>
            <a:pPr algn="ctr"/>
            <a:r>
              <a:rPr lang="en-US" dirty="0"/>
              <a:t>Example of the dominant paradigm</a:t>
            </a:r>
          </a:p>
        </p:txBody>
      </p:sp>
      <p:sp>
        <p:nvSpPr>
          <p:cNvPr id="3" name="Content Placeholder 2">
            <a:extLst>
              <a:ext uri="{FF2B5EF4-FFF2-40B4-BE49-F238E27FC236}">
                <a16:creationId xmlns:a16="http://schemas.microsoft.com/office/drawing/2014/main" id="{4BFCE6ED-1FF4-BC44-9C83-E06881F6AC9E}"/>
              </a:ext>
            </a:extLst>
          </p:cNvPr>
          <p:cNvSpPr>
            <a:spLocks noGrp="1"/>
          </p:cNvSpPr>
          <p:nvPr>
            <p:ph idx="1"/>
          </p:nvPr>
        </p:nvSpPr>
        <p:spPr>
          <a:xfrm>
            <a:off x="1077362" y="1750741"/>
            <a:ext cx="9950103" cy="4190089"/>
          </a:xfrm>
        </p:spPr>
        <p:txBody>
          <a:bodyPr>
            <a:normAutofit/>
          </a:bodyPr>
          <a:lstStyle/>
          <a:p>
            <a:r>
              <a:rPr lang="en-US" sz="2000" b="1" dirty="0"/>
              <a:t>On Dec. 15, 2021, President Biden declared a national emergency regarding drugs.</a:t>
            </a:r>
          </a:p>
          <a:p>
            <a:r>
              <a:rPr lang="en-US" dirty="0"/>
              <a:t>Among the findings was “the deaths of tens of thousands of Americans annually as well as countless more non-fatal overdoses.”</a:t>
            </a:r>
          </a:p>
          <a:p>
            <a:r>
              <a:rPr lang="en-US" dirty="0"/>
              <a:t>But those deaths and overdoses were NOT the national emergency!</a:t>
            </a:r>
          </a:p>
          <a:p>
            <a:r>
              <a:rPr lang="en-US" dirty="0"/>
              <a:t>The </a:t>
            </a:r>
            <a:r>
              <a:rPr lang="en-US" b="1" dirty="0"/>
              <a:t>“national emergency” was the threat of illicit drug trafficking. </a:t>
            </a:r>
          </a:p>
          <a:p>
            <a:r>
              <a:rPr lang="en-US" dirty="0"/>
              <a:t>The emergency response is directed to the </a:t>
            </a:r>
            <a:r>
              <a:rPr lang="en-US" b="1" dirty="0"/>
              <a:t>Secretary of the Treasury </a:t>
            </a:r>
            <a:r>
              <a:rPr lang="en-US" dirty="0"/>
              <a:t>to impose sanctions on “foreign persons.”</a:t>
            </a:r>
          </a:p>
        </p:txBody>
      </p:sp>
    </p:spTree>
    <p:extLst>
      <p:ext uri="{BB962C8B-B14F-4D97-AF65-F5344CB8AC3E}">
        <p14:creationId xmlns:p14="http://schemas.microsoft.com/office/powerpoint/2010/main" val="1909535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E747-3E5B-694A-8CA5-8E84137D926B}"/>
              </a:ext>
            </a:extLst>
          </p:cNvPr>
          <p:cNvSpPr>
            <a:spLocks noGrp="1"/>
          </p:cNvSpPr>
          <p:nvPr>
            <p:ph type="title"/>
          </p:nvPr>
        </p:nvSpPr>
        <p:spPr>
          <a:xfrm>
            <a:off x="1077362" y="720434"/>
            <a:ext cx="9950103" cy="729225"/>
          </a:xfrm>
        </p:spPr>
        <p:txBody>
          <a:bodyPr>
            <a:normAutofit fontScale="90000"/>
          </a:bodyPr>
          <a:lstStyle/>
          <a:p>
            <a:pPr algn="ctr"/>
            <a:r>
              <a:rPr lang="en-US" dirty="0"/>
              <a:t>Dominant paradigm is about enforcement</a:t>
            </a:r>
            <a:br>
              <a:rPr lang="en-US" dirty="0"/>
            </a:br>
            <a:r>
              <a:rPr lang="en-US" dirty="0"/>
              <a:t>It’s wrong</a:t>
            </a:r>
          </a:p>
        </p:txBody>
      </p:sp>
      <p:sp>
        <p:nvSpPr>
          <p:cNvPr id="3" name="Content Placeholder 2">
            <a:extLst>
              <a:ext uri="{FF2B5EF4-FFF2-40B4-BE49-F238E27FC236}">
                <a16:creationId xmlns:a16="http://schemas.microsoft.com/office/drawing/2014/main" id="{6BBAA3A6-98EC-E445-AF57-733616BB453C}"/>
              </a:ext>
            </a:extLst>
          </p:cNvPr>
          <p:cNvSpPr>
            <a:spLocks noGrp="1"/>
          </p:cNvSpPr>
          <p:nvPr>
            <p:ph idx="1"/>
          </p:nvPr>
        </p:nvSpPr>
        <p:spPr/>
        <p:txBody>
          <a:bodyPr>
            <a:normAutofit fontScale="92500"/>
          </a:bodyPr>
          <a:lstStyle/>
          <a:p>
            <a:pPr marL="0" indent="0">
              <a:buNone/>
            </a:pPr>
            <a:endParaRPr lang="en-US" dirty="0"/>
          </a:p>
          <a:p>
            <a:r>
              <a:rPr lang="en-US" dirty="0"/>
              <a:t>If we punish people or threaten people, we will change their behavior.</a:t>
            </a:r>
          </a:p>
          <a:p>
            <a:pPr marL="0" indent="0">
              <a:buNone/>
            </a:pPr>
            <a:endParaRPr lang="en-US" dirty="0"/>
          </a:p>
          <a:p>
            <a:r>
              <a:rPr lang="en-US" dirty="0"/>
              <a:t>Paradigm is psychologically invalid and inadequate.  </a:t>
            </a:r>
          </a:p>
          <a:p>
            <a:r>
              <a:rPr lang="en-US" dirty="0"/>
              <a:t>We can’t raise our children effectively if we rely primarily on punishment.</a:t>
            </a:r>
          </a:p>
          <a:p>
            <a:r>
              <a:rPr lang="en-US" dirty="0"/>
              <a:t>We don’t train our pets by primarily punishing them.</a:t>
            </a:r>
          </a:p>
          <a:p>
            <a:endParaRPr lang="en-US" dirty="0"/>
          </a:p>
          <a:p>
            <a:r>
              <a:rPr lang="en-US" dirty="0"/>
              <a:t>Data shows that DRUG ENFORCEMENT IS FOCUSED on People of color, low-level offenders.</a:t>
            </a:r>
          </a:p>
        </p:txBody>
      </p:sp>
    </p:spTree>
    <p:extLst>
      <p:ext uri="{BB962C8B-B14F-4D97-AF65-F5344CB8AC3E}">
        <p14:creationId xmlns:p14="http://schemas.microsoft.com/office/powerpoint/2010/main" val="499293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14E6-3163-B146-9273-3D7766DA46BC}"/>
              </a:ext>
            </a:extLst>
          </p:cNvPr>
          <p:cNvSpPr>
            <a:spLocks noGrp="1"/>
          </p:cNvSpPr>
          <p:nvPr>
            <p:ph type="title"/>
          </p:nvPr>
        </p:nvSpPr>
        <p:spPr/>
        <p:txBody>
          <a:bodyPr/>
          <a:lstStyle/>
          <a:p>
            <a:pPr algn="ctr"/>
            <a:r>
              <a:rPr lang="en-US" dirty="0"/>
              <a:t>Examining the fallacies of drug policy</a:t>
            </a:r>
          </a:p>
        </p:txBody>
      </p:sp>
      <p:sp>
        <p:nvSpPr>
          <p:cNvPr id="3" name="Content Placeholder 2">
            <a:extLst>
              <a:ext uri="{FF2B5EF4-FFF2-40B4-BE49-F238E27FC236}">
                <a16:creationId xmlns:a16="http://schemas.microsoft.com/office/drawing/2014/main" id="{980CC688-CB67-8C40-92A2-625D97B55356}"/>
              </a:ext>
            </a:extLst>
          </p:cNvPr>
          <p:cNvSpPr>
            <a:spLocks noGrp="1"/>
          </p:cNvSpPr>
          <p:nvPr>
            <p:ph idx="1"/>
          </p:nvPr>
        </p:nvSpPr>
        <p:spPr/>
        <p:txBody>
          <a:bodyPr/>
          <a:lstStyle/>
          <a:p>
            <a:r>
              <a:rPr lang="en-US" dirty="0"/>
              <a:t>Effectiveness of deterrence of users</a:t>
            </a:r>
          </a:p>
          <a:p>
            <a:r>
              <a:rPr lang="en-US" dirty="0"/>
              <a:t>Effectiveness of deterrence of distributors</a:t>
            </a:r>
          </a:p>
          <a:p>
            <a:r>
              <a:rPr lang="en-US" dirty="0"/>
              <a:t>Enforcement can reduce supply</a:t>
            </a:r>
          </a:p>
          <a:p>
            <a:r>
              <a:rPr lang="en-US" dirty="0"/>
              <a:t>Enforcement hurts drug traffickers</a:t>
            </a:r>
          </a:p>
          <a:p>
            <a:r>
              <a:rPr lang="en-US" dirty="0"/>
              <a:t>It is cheaper to stop drugs at the source</a:t>
            </a:r>
          </a:p>
          <a:p>
            <a:r>
              <a:rPr lang="en-US" dirty="0"/>
              <a:t>We can take the profits out of drug trafficking</a:t>
            </a:r>
          </a:p>
          <a:p>
            <a:r>
              <a:rPr lang="en-US" dirty="0"/>
              <a:t>Exaggerating harms of use is a deterrent</a:t>
            </a:r>
          </a:p>
        </p:txBody>
      </p:sp>
    </p:spTree>
    <p:extLst>
      <p:ext uri="{BB962C8B-B14F-4D97-AF65-F5344CB8AC3E}">
        <p14:creationId xmlns:p14="http://schemas.microsoft.com/office/powerpoint/2010/main" val="1055522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DA61-EDB4-E44E-948E-FD2EDC7CE3D4}"/>
              </a:ext>
            </a:extLst>
          </p:cNvPr>
          <p:cNvSpPr>
            <a:spLocks noGrp="1"/>
          </p:cNvSpPr>
          <p:nvPr>
            <p:ph type="title"/>
          </p:nvPr>
        </p:nvSpPr>
        <p:spPr>
          <a:xfrm>
            <a:off x="1077362" y="720434"/>
            <a:ext cx="9950103" cy="628864"/>
          </a:xfrm>
        </p:spPr>
        <p:txBody>
          <a:bodyPr>
            <a:normAutofit fontScale="90000"/>
          </a:bodyPr>
          <a:lstStyle/>
          <a:p>
            <a:pPr algn="ctr"/>
            <a:r>
              <a:rPr lang="en-US" dirty="0"/>
              <a:t>First fallacy of drug policy:</a:t>
            </a:r>
            <a:br>
              <a:rPr lang="en-US" dirty="0"/>
            </a:br>
            <a:r>
              <a:rPr lang="en-US" dirty="0"/>
              <a:t>Effectiveness of deterrence of users</a:t>
            </a:r>
          </a:p>
        </p:txBody>
      </p:sp>
      <p:sp>
        <p:nvSpPr>
          <p:cNvPr id="3" name="Content Placeholder 2">
            <a:extLst>
              <a:ext uri="{FF2B5EF4-FFF2-40B4-BE49-F238E27FC236}">
                <a16:creationId xmlns:a16="http://schemas.microsoft.com/office/drawing/2014/main" id="{DA88DB60-89F7-6744-96B3-FA71A998327A}"/>
              </a:ext>
            </a:extLst>
          </p:cNvPr>
          <p:cNvSpPr>
            <a:spLocks noGrp="1"/>
          </p:cNvSpPr>
          <p:nvPr>
            <p:ph idx="1"/>
          </p:nvPr>
        </p:nvSpPr>
        <p:spPr>
          <a:xfrm>
            <a:off x="1077362" y="1683834"/>
            <a:ext cx="9950103" cy="4256996"/>
          </a:xfrm>
        </p:spPr>
        <p:txBody>
          <a:bodyPr/>
          <a:lstStyle/>
          <a:p>
            <a:r>
              <a:rPr lang="en-US" b="1" dirty="0"/>
              <a:t>Theoretical basis </a:t>
            </a:r>
            <a:r>
              <a:rPr lang="en-US" dirty="0"/>
              <a:t>for punishment of users is belief in deterrence.</a:t>
            </a:r>
          </a:p>
          <a:p>
            <a:r>
              <a:rPr lang="en-US" b="1" dirty="0"/>
              <a:t>Deterrence is only effective if the target believes the likelihood of the punishment is unacceptably high.  This conflicts with reality:</a:t>
            </a:r>
          </a:p>
          <a:p>
            <a:pPr lvl="1"/>
            <a:r>
              <a:rPr lang="en-US" dirty="0"/>
              <a:t>	A.  Only a tiny fraction of people who use drugs are caught. Risk is too low to serve as deterrent.</a:t>
            </a:r>
          </a:p>
          <a:p>
            <a:pPr lvl="1"/>
            <a:r>
              <a:rPr lang="en-US" dirty="0"/>
              <a:t>	B. Person with severe substance use disorder is not typically engaged in cost-benefit analysis.</a:t>
            </a:r>
          </a:p>
          <a:p>
            <a:pPr marL="514350" indent="-285750"/>
            <a:r>
              <a:rPr lang="en-US" dirty="0"/>
              <a:t>Even if apprehended, deterrence of continuing to use is frequently undermined in practice by the typical probation drug use monitoring programs that frequently ignore some number of positive urine screens.</a:t>
            </a:r>
          </a:p>
          <a:p>
            <a:pPr marL="514350" indent="-285750"/>
            <a:r>
              <a:rPr lang="en-US" dirty="0"/>
              <a:t>Hawaii’s Opportunity Probation with Enforcement (HOPE Probation) is an exception because risk of being caught is high and short-term punishment is likely.</a:t>
            </a:r>
          </a:p>
          <a:p>
            <a:pPr lvl="1"/>
            <a:r>
              <a:rPr lang="en-US" dirty="0"/>
              <a:t>	</a:t>
            </a:r>
          </a:p>
        </p:txBody>
      </p:sp>
    </p:spTree>
    <p:extLst>
      <p:ext uri="{BB962C8B-B14F-4D97-AF65-F5344CB8AC3E}">
        <p14:creationId xmlns:p14="http://schemas.microsoft.com/office/powerpoint/2010/main" val="294836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DA61-EDB4-E44E-948E-FD2EDC7CE3D4}"/>
              </a:ext>
            </a:extLst>
          </p:cNvPr>
          <p:cNvSpPr>
            <a:spLocks noGrp="1"/>
          </p:cNvSpPr>
          <p:nvPr>
            <p:ph type="title"/>
          </p:nvPr>
        </p:nvSpPr>
        <p:spPr>
          <a:xfrm>
            <a:off x="1077362" y="720434"/>
            <a:ext cx="9950103" cy="628864"/>
          </a:xfrm>
        </p:spPr>
        <p:txBody>
          <a:bodyPr>
            <a:normAutofit fontScale="90000"/>
          </a:bodyPr>
          <a:lstStyle/>
          <a:p>
            <a:pPr algn="ctr"/>
            <a:r>
              <a:rPr lang="en-US" dirty="0"/>
              <a:t>Second fallacy of drug policy:</a:t>
            </a:r>
            <a:br>
              <a:rPr lang="en-US" dirty="0"/>
            </a:br>
            <a:r>
              <a:rPr lang="en-US" dirty="0"/>
              <a:t>Effectiveness of deterrence of distributors</a:t>
            </a:r>
          </a:p>
        </p:txBody>
      </p:sp>
      <p:sp>
        <p:nvSpPr>
          <p:cNvPr id="3" name="Content Placeholder 2">
            <a:extLst>
              <a:ext uri="{FF2B5EF4-FFF2-40B4-BE49-F238E27FC236}">
                <a16:creationId xmlns:a16="http://schemas.microsoft.com/office/drawing/2014/main" id="{DA88DB60-89F7-6744-96B3-FA71A998327A}"/>
              </a:ext>
            </a:extLst>
          </p:cNvPr>
          <p:cNvSpPr>
            <a:spLocks noGrp="1"/>
          </p:cNvSpPr>
          <p:nvPr>
            <p:ph idx="1"/>
          </p:nvPr>
        </p:nvSpPr>
        <p:spPr>
          <a:xfrm>
            <a:off x="1077362" y="1683834"/>
            <a:ext cx="9950103" cy="4256996"/>
          </a:xfrm>
        </p:spPr>
        <p:txBody>
          <a:bodyPr>
            <a:normAutofit/>
          </a:bodyPr>
          <a:lstStyle/>
          <a:p>
            <a:r>
              <a:rPr lang="en-US" b="1" dirty="0"/>
              <a:t>Theoretical basis </a:t>
            </a:r>
            <a:r>
              <a:rPr lang="en-US" dirty="0"/>
              <a:t>for punishment of producers/traffickers is deterrence.</a:t>
            </a:r>
          </a:p>
          <a:p>
            <a:r>
              <a:rPr lang="en-US" dirty="0"/>
              <a:t>Deterrence only effective if the target believes likelihood of the punishment is unacceptably high.</a:t>
            </a:r>
          </a:p>
          <a:p>
            <a:pPr lvl="1"/>
            <a:r>
              <a:rPr lang="en-US" dirty="0"/>
              <a:t>	A.  Only a tiny fraction of producers and distributors are caught. Risk is too low to serve as deterrent, if they engage in a cost-benefit analysis.</a:t>
            </a:r>
          </a:p>
          <a:p>
            <a:pPr lvl="1"/>
            <a:r>
              <a:rPr lang="en-US" dirty="0"/>
              <a:t>	B.  Many low-level distributors and producers have no better economic alternative to make a livelihood.</a:t>
            </a:r>
          </a:p>
          <a:p>
            <a:pPr lvl="1"/>
            <a:r>
              <a:rPr lang="en-US" dirty="0"/>
              <a:t>	C.  Many low-level distributors have substance use disorders and distribute to meet their own needs.</a:t>
            </a:r>
          </a:p>
          <a:p>
            <a:pPr lvl="1"/>
            <a:r>
              <a:rPr lang="en-US" dirty="0"/>
              <a:t>	D.  Most persons in the throes of severe substance use disorder are too short-term focused to engage in cost-benefit analysis that considers the risk of a long sentence.</a:t>
            </a:r>
          </a:p>
          <a:p>
            <a:pPr lvl="1"/>
            <a:r>
              <a:rPr lang="en-US" dirty="0"/>
              <a:t>	</a:t>
            </a:r>
          </a:p>
        </p:txBody>
      </p:sp>
    </p:spTree>
    <p:extLst>
      <p:ext uri="{BB962C8B-B14F-4D97-AF65-F5344CB8AC3E}">
        <p14:creationId xmlns:p14="http://schemas.microsoft.com/office/powerpoint/2010/main" val="313544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FF3-9819-DE47-931B-20155174C790}"/>
              </a:ext>
            </a:extLst>
          </p:cNvPr>
          <p:cNvSpPr>
            <a:spLocks noGrp="1"/>
          </p:cNvSpPr>
          <p:nvPr>
            <p:ph type="title"/>
          </p:nvPr>
        </p:nvSpPr>
        <p:spPr>
          <a:xfrm>
            <a:off x="1077362" y="720434"/>
            <a:ext cx="9950103" cy="974551"/>
          </a:xfrm>
        </p:spPr>
        <p:txBody>
          <a:bodyPr>
            <a:normAutofit fontScale="90000"/>
          </a:bodyPr>
          <a:lstStyle/>
          <a:p>
            <a:pPr algn="ctr"/>
            <a:r>
              <a:rPr lang="en-US" dirty="0"/>
              <a:t>Illustration of fallacy:</a:t>
            </a:r>
            <a:br>
              <a:rPr lang="en-US" dirty="0"/>
            </a:br>
            <a:r>
              <a:rPr lang="en-US" dirty="0"/>
              <a:t>U.S. established death penalty for</a:t>
            </a:r>
            <a:br>
              <a:rPr lang="en-US" dirty="0"/>
            </a:br>
            <a:r>
              <a:rPr lang="en-US" dirty="0"/>
              <a:t>drug traffickers in 1994</a:t>
            </a:r>
          </a:p>
        </p:txBody>
      </p:sp>
      <p:sp>
        <p:nvSpPr>
          <p:cNvPr id="3" name="Content Placeholder 2">
            <a:extLst>
              <a:ext uri="{FF2B5EF4-FFF2-40B4-BE49-F238E27FC236}">
                <a16:creationId xmlns:a16="http://schemas.microsoft.com/office/drawing/2014/main" id="{AEE14D3B-5BC3-9548-AA94-87476FAD974E}"/>
              </a:ext>
            </a:extLst>
          </p:cNvPr>
          <p:cNvSpPr>
            <a:spLocks noGrp="1"/>
          </p:cNvSpPr>
          <p:nvPr>
            <p:ph idx="1"/>
          </p:nvPr>
        </p:nvSpPr>
        <p:spPr>
          <a:xfrm>
            <a:off x="1077362" y="1717287"/>
            <a:ext cx="9950103" cy="4245845"/>
          </a:xfrm>
        </p:spPr>
        <p:txBody>
          <a:bodyPr>
            <a:normAutofit fontScale="92500" lnSpcReduction="10000"/>
          </a:bodyPr>
          <a:lstStyle/>
          <a:p>
            <a:r>
              <a:rPr lang="en-US" b="1" dirty="0"/>
              <a:t>Death Penalty </a:t>
            </a:r>
            <a:r>
              <a:rPr lang="en-US" dirty="0"/>
              <a:t>– 18 U.S.C. 3591(b)(1) for engaging in a “continuing criminal enterprise” involving at least these quantities of </a:t>
            </a:r>
            <a:r>
              <a:rPr lang="en-US" b="1" dirty="0"/>
              <a:t>a ”detectable amount” </a:t>
            </a:r>
            <a:r>
              <a:rPr lang="en-US" dirty="0"/>
              <a:t>these drugs </a:t>
            </a:r>
          </a:p>
          <a:p>
            <a:pPr lvl="1"/>
            <a:r>
              <a:rPr lang="en-US" dirty="0"/>
              <a:t>			(a kilogram (kg) is 2.2 pounds)</a:t>
            </a:r>
          </a:p>
          <a:p>
            <a:pPr lvl="1"/>
            <a:r>
              <a:rPr lang="en-US" dirty="0"/>
              <a:t>Heroin 			  60.    kg</a:t>
            </a:r>
          </a:p>
          <a:p>
            <a:pPr lvl="1"/>
            <a:r>
              <a:rPr lang="en-US" dirty="0"/>
              <a:t>Powder cocaine or coca leaves           300.    kg</a:t>
            </a:r>
          </a:p>
          <a:p>
            <a:pPr lvl="1"/>
            <a:r>
              <a:rPr lang="en-US" dirty="0"/>
              <a:t>Crack cocaine			  16.8  kg</a:t>
            </a:r>
          </a:p>
          <a:p>
            <a:pPr lvl="1"/>
            <a:r>
              <a:rPr lang="en-US" dirty="0"/>
              <a:t>PCP (phencyclidine)		  60.    kg (6.0 kg  (pure) </a:t>
            </a:r>
          </a:p>
          <a:p>
            <a:pPr lvl="1"/>
            <a:r>
              <a:rPr lang="en-US" dirty="0"/>
              <a:t>LSD				    0.6  kg</a:t>
            </a:r>
          </a:p>
          <a:p>
            <a:pPr lvl="1"/>
            <a:r>
              <a:rPr lang="en-US" dirty="0"/>
              <a:t>Fentanyl			  24.    kg</a:t>
            </a:r>
          </a:p>
          <a:p>
            <a:pPr lvl="1"/>
            <a:r>
              <a:rPr lang="en-US" dirty="0"/>
              <a:t>Methamphetamine		  30.    kg (3.0 kg pure)</a:t>
            </a:r>
          </a:p>
          <a:p>
            <a:pPr lvl="1"/>
            <a:r>
              <a:rPr lang="en-US" dirty="0"/>
              <a:t>Marijuana		            60,000.    kg  or 60,000 plants</a:t>
            </a:r>
          </a:p>
          <a:p>
            <a:pPr lvl="1"/>
            <a:endParaRPr lang="en-US" dirty="0"/>
          </a:p>
          <a:p>
            <a:pPr lvl="1"/>
            <a:r>
              <a:rPr lang="en-US" dirty="0"/>
              <a:t>THESE SENTENCES HAVE NEVER BEEN IMPOSED.</a:t>
            </a:r>
          </a:p>
        </p:txBody>
      </p:sp>
    </p:spTree>
    <p:extLst>
      <p:ext uri="{BB962C8B-B14F-4D97-AF65-F5344CB8AC3E}">
        <p14:creationId xmlns:p14="http://schemas.microsoft.com/office/powerpoint/2010/main" val="1009817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7287-CBBE-9347-A932-E1FADA35E33D}"/>
              </a:ext>
            </a:extLst>
          </p:cNvPr>
          <p:cNvSpPr>
            <a:spLocks noGrp="1"/>
          </p:cNvSpPr>
          <p:nvPr>
            <p:ph type="title"/>
          </p:nvPr>
        </p:nvSpPr>
        <p:spPr>
          <a:xfrm>
            <a:off x="1077362" y="356839"/>
            <a:ext cx="9950103" cy="1126273"/>
          </a:xfrm>
        </p:spPr>
        <p:txBody>
          <a:bodyPr>
            <a:normAutofit fontScale="90000"/>
          </a:bodyPr>
          <a:lstStyle/>
          <a:p>
            <a:pPr algn="ctr"/>
            <a:r>
              <a:rPr lang="en-US" dirty="0"/>
              <a:t>Third fallacy of U.S. drug policy:</a:t>
            </a:r>
            <a:br>
              <a:rPr lang="en-US" dirty="0"/>
            </a:br>
            <a:r>
              <a:rPr lang="en-US" dirty="0"/>
              <a:t>Enforcement can reduce supply</a:t>
            </a:r>
          </a:p>
        </p:txBody>
      </p:sp>
      <p:sp>
        <p:nvSpPr>
          <p:cNvPr id="3" name="Content Placeholder 2">
            <a:extLst>
              <a:ext uri="{FF2B5EF4-FFF2-40B4-BE49-F238E27FC236}">
                <a16:creationId xmlns:a16="http://schemas.microsoft.com/office/drawing/2014/main" id="{F71BE5B2-8557-424C-BA78-F402B094BB58}"/>
              </a:ext>
            </a:extLst>
          </p:cNvPr>
          <p:cNvSpPr>
            <a:spLocks noGrp="1"/>
          </p:cNvSpPr>
          <p:nvPr>
            <p:ph idx="1"/>
          </p:nvPr>
        </p:nvSpPr>
        <p:spPr>
          <a:xfrm>
            <a:off x="1077362" y="1884556"/>
            <a:ext cx="9950103" cy="4056274"/>
          </a:xfrm>
        </p:spPr>
        <p:txBody>
          <a:bodyPr>
            <a:normAutofit/>
          </a:bodyPr>
          <a:lstStyle/>
          <a:p>
            <a:r>
              <a:rPr lang="en-US" dirty="0"/>
              <a:t>Premise: If price goes up too high, people who use drugs won’t be able to afford them and will enter treatment or quit.</a:t>
            </a:r>
          </a:p>
          <a:p>
            <a:r>
              <a:rPr lang="en-US" dirty="0"/>
              <a:t>Enforcement against production and distribution creates risk and does drive up price to cover risk. Goal is to create scarcity, but scarcity is rarely created.</a:t>
            </a:r>
          </a:p>
          <a:p>
            <a:r>
              <a:rPr lang="en-US" dirty="0"/>
              <a:t>Increased prices means increased profits and rewards, attracts new entrants into the activity. More competition drives puts downward pressure on prices.</a:t>
            </a:r>
          </a:p>
          <a:p>
            <a:r>
              <a:rPr lang="en-US" dirty="0"/>
              <a:t>In places of poverty and lack of opportunity, the drug business is attractive economic activity. </a:t>
            </a:r>
          </a:p>
          <a:p>
            <a:pPr lvl="1"/>
            <a:r>
              <a:rPr lang="en-US" dirty="0"/>
              <a:t>	A. Low barrier to entry</a:t>
            </a:r>
          </a:p>
          <a:p>
            <a:pPr lvl="1"/>
            <a:r>
              <a:rPr lang="en-US" dirty="0"/>
              <a:t>	B. Rate of return is greater for illegal drugs than that of any legal alternative enterprise or crop</a:t>
            </a:r>
          </a:p>
        </p:txBody>
      </p:sp>
    </p:spTree>
    <p:extLst>
      <p:ext uri="{BB962C8B-B14F-4D97-AF65-F5344CB8AC3E}">
        <p14:creationId xmlns:p14="http://schemas.microsoft.com/office/powerpoint/2010/main" val="342231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E5A7-4C7F-914B-98C5-0723C60C3107}"/>
              </a:ext>
            </a:extLst>
          </p:cNvPr>
          <p:cNvSpPr>
            <a:spLocks noGrp="1"/>
          </p:cNvSpPr>
          <p:nvPr>
            <p:ph type="title"/>
          </p:nvPr>
        </p:nvSpPr>
        <p:spPr/>
        <p:txBody>
          <a:bodyPr/>
          <a:lstStyle/>
          <a:p>
            <a:pPr algn="ctr"/>
            <a:r>
              <a:rPr lang="en-US" dirty="0"/>
              <a:t>Fourth fallacy of drug policy:</a:t>
            </a:r>
            <a:br>
              <a:rPr lang="en-US" dirty="0"/>
            </a:br>
            <a:r>
              <a:rPr lang="en-US" dirty="0"/>
              <a:t>Enforcement hurts drug traffickers</a:t>
            </a:r>
          </a:p>
        </p:txBody>
      </p:sp>
      <p:sp>
        <p:nvSpPr>
          <p:cNvPr id="3" name="Content Placeholder 2">
            <a:extLst>
              <a:ext uri="{FF2B5EF4-FFF2-40B4-BE49-F238E27FC236}">
                <a16:creationId xmlns:a16="http://schemas.microsoft.com/office/drawing/2014/main" id="{A0ECC9BA-7789-D341-811F-73284C1417BC}"/>
              </a:ext>
            </a:extLst>
          </p:cNvPr>
          <p:cNvSpPr>
            <a:spLocks noGrp="1"/>
          </p:cNvSpPr>
          <p:nvPr>
            <p:ph idx="1"/>
          </p:nvPr>
        </p:nvSpPr>
        <p:spPr/>
        <p:txBody>
          <a:bodyPr>
            <a:normAutofit/>
          </a:bodyPr>
          <a:lstStyle/>
          <a:p>
            <a:r>
              <a:rPr lang="en-US" dirty="0"/>
              <a:t>Enforcement cannot be carried out at a scale that creates sufficient deterrence or to raise prices to levels that drive consumers from the market.</a:t>
            </a:r>
          </a:p>
          <a:p>
            <a:r>
              <a:rPr lang="en-US" dirty="0"/>
              <a:t>Drug enforcement that is carried out removes the least cunning, least effective, least disciplined, least ruthless actors from the market, thus </a:t>
            </a:r>
            <a:r>
              <a:rPr lang="en-US" b="1" dirty="0"/>
              <a:t>improving the overall quality of drug traffickers.</a:t>
            </a:r>
          </a:p>
          <a:p>
            <a:r>
              <a:rPr lang="en-US" dirty="0"/>
              <a:t>Drug enforcement operates as price support mechanism for drugs. </a:t>
            </a:r>
            <a:r>
              <a:rPr lang="en-US" b="1" dirty="0"/>
              <a:t>Drug enforcement increases the rewards for being a drug trafficker.</a:t>
            </a:r>
          </a:p>
          <a:p>
            <a:r>
              <a:rPr lang="en-US" dirty="0"/>
              <a:t>Inexpensive drug raw materials (plants like marijuana, coca and opium or chemical precursors) are made much more profitable by prohibition.</a:t>
            </a:r>
          </a:p>
          <a:p>
            <a:endParaRPr lang="en-US" dirty="0"/>
          </a:p>
        </p:txBody>
      </p:sp>
    </p:spTree>
    <p:extLst>
      <p:ext uri="{BB962C8B-B14F-4D97-AF65-F5344CB8AC3E}">
        <p14:creationId xmlns:p14="http://schemas.microsoft.com/office/powerpoint/2010/main" val="408630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663D-DF5A-8341-B3DF-32E8816F7294}"/>
              </a:ext>
            </a:extLst>
          </p:cNvPr>
          <p:cNvSpPr>
            <a:spLocks noGrp="1"/>
          </p:cNvSpPr>
          <p:nvPr>
            <p:ph type="title"/>
          </p:nvPr>
        </p:nvSpPr>
        <p:spPr>
          <a:xfrm>
            <a:off x="1120948" y="-149361"/>
            <a:ext cx="9950103" cy="1507376"/>
          </a:xfrm>
        </p:spPr>
        <p:txBody>
          <a:bodyPr/>
          <a:lstStyle/>
          <a:p>
            <a:pPr algn="ctr"/>
            <a:r>
              <a:rPr lang="en-US" dirty="0"/>
              <a:t>Speaker Biography</a:t>
            </a:r>
          </a:p>
        </p:txBody>
      </p:sp>
      <p:sp>
        <p:nvSpPr>
          <p:cNvPr id="3" name="Content Placeholder 2">
            <a:extLst>
              <a:ext uri="{FF2B5EF4-FFF2-40B4-BE49-F238E27FC236}">
                <a16:creationId xmlns:a16="http://schemas.microsoft.com/office/drawing/2014/main" id="{A6C0A413-DFB5-3843-B33F-00F779603707}"/>
              </a:ext>
            </a:extLst>
          </p:cNvPr>
          <p:cNvSpPr>
            <a:spLocks noGrp="1"/>
          </p:cNvSpPr>
          <p:nvPr>
            <p:ph idx="1"/>
          </p:nvPr>
        </p:nvSpPr>
        <p:spPr>
          <a:xfrm>
            <a:off x="1077362" y="1761893"/>
            <a:ext cx="9950103" cy="4178937"/>
          </a:xfrm>
        </p:spPr>
        <p:txBody>
          <a:bodyPr>
            <a:normAutofit fontScale="77500" lnSpcReduction="20000"/>
          </a:bodyPr>
          <a:lstStyle/>
          <a:p>
            <a:r>
              <a:rPr lang="en-US" dirty="0"/>
              <a:t>Eric E. Sterling</a:t>
            </a:r>
          </a:p>
          <a:p>
            <a:r>
              <a:rPr lang="en-US" dirty="0"/>
              <a:t>Lakeland H.S., Shrub Oak, NY, 1967; Haverford College, B.A., 1973; Villanova University Law School, J.D., 1976</a:t>
            </a:r>
          </a:p>
          <a:p>
            <a:r>
              <a:rPr lang="en-US" dirty="0"/>
              <a:t>Assistant Public Defender, Delaware County, PA ,1976-1979</a:t>
            </a:r>
          </a:p>
          <a:p>
            <a:r>
              <a:rPr lang="en-US" dirty="0"/>
              <a:t>Assistant Counsel, Committee on the Judiciary, Subcommittee on Crime, U.S. House of Representatives, 1979-1989, responsible for drugs, organized crime, money laundering, gun control, pornography, etc.</a:t>
            </a:r>
          </a:p>
          <a:p>
            <a:r>
              <a:rPr lang="en-US" dirty="0"/>
              <a:t>Executive Director, Criminal Justice Policy Foundation, 1989 – 2020</a:t>
            </a:r>
          </a:p>
          <a:p>
            <a:r>
              <a:rPr lang="en-US" dirty="0"/>
              <a:t>Adjunct Lecturer – American University, 1984 -1986; George Washington University, 2006 - 2008</a:t>
            </a:r>
          </a:p>
          <a:p>
            <a:r>
              <a:rPr lang="en-US" dirty="0"/>
              <a:t>Montgomery County, MD, Alcohol and Other Drug Abuse Advisory Council, 2008 – 2018</a:t>
            </a:r>
          </a:p>
          <a:p>
            <a:r>
              <a:rPr lang="en-US" dirty="0"/>
              <a:t>Maryland Medical Cannabis Commission, 2013 – 2017</a:t>
            </a:r>
          </a:p>
          <a:p>
            <a:r>
              <a:rPr lang="en-US" dirty="0"/>
              <a:t>Students for Sensible Drug Policy, Board of Directors, 2004-2020</a:t>
            </a:r>
          </a:p>
          <a:p>
            <a:r>
              <a:rPr lang="en-US" dirty="0"/>
              <a:t>CURRENT:</a:t>
            </a:r>
          </a:p>
          <a:p>
            <a:pPr lvl="1"/>
            <a:r>
              <a:rPr lang="en-US" dirty="0"/>
              <a:t>MONTGOMERY COUNTY, MD, POLICING ADVISORY COMMISSION</a:t>
            </a:r>
          </a:p>
          <a:p>
            <a:pPr lvl="1"/>
            <a:r>
              <a:rPr lang="en-US" dirty="0"/>
              <a:t>LAW ENFORCEMENT ACTION PARTNERSHIP – A spokesperson</a:t>
            </a:r>
          </a:p>
        </p:txBody>
      </p:sp>
    </p:spTree>
    <p:extLst>
      <p:ext uri="{BB962C8B-B14F-4D97-AF65-F5344CB8AC3E}">
        <p14:creationId xmlns:p14="http://schemas.microsoft.com/office/powerpoint/2010/main" val="3601203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4068-0231-E440-B9CA-08EB3E002A10}"/>
              </a:ext>
            </a:extLst>
          </p:cNvPr>
          <p:cNvSpPr>
            <a:spLocks noGrp="1"/>
          </p:cNvSpPr>
          <p:nvPr>
            <p:ph type="title"/>
          </p:nvPr>
        </p:nvSpPr>
        <p:spPr/>
        <p:txBody>
          <a:bodyPr/>
          <a:lstStyle/>
          <a:p>
            <a:pPr algn="ctr"/>
            <a:r>
              <a:rPr lang="en-US" dirty="0"/>
              <a:t>Fifth fallacy of drug policy:</a:t>
            </a:r>
            <a:br>
              <a:rPr lang="en-US" dirty="0"/>
            </a:br>
            <a:r>
              <a:rPr lang="en-US" dirty="0"/>
              <a:t>It is cheaper to stop drugs at the source</a:t>
            </a:r>
          </a:p>
        </p:txBody>
      </p:sp>
      <p:sp>
        <p:nvSpPr>
          <p:cNvPr id="3" name="Content Placeholder 2">
            <a:extLst>
              <a:ext uri="{FF2B5EF4-FFF2-40B4-BE49-F238E27FC236}">
                <a16:creationId xmlns:a16="http://schemas.microsoft.com/office/drawing/2014/main" id="{41EDFE34-2C61-F449-82D7-380F0DD13215}"/>
              </a:ext>
            </a:extLst>
          </p:cNvPr>
          <p:cNvSpPr>
            <a:spLocks noGrp="1"/>
          </p:cNvSpPr>
          <p:nvPr>
            <p:ph idx="1"/>
          </p:nvPr>
        </p:nvSpPr>
        <p:spPr/>
        <p:txBody>
          <a:bodyPr>
            <a:normAutofit lnSpcReduction="10000"/>
          </a:bodyPr>
          <a:lstStyle/>
          <a:p>
            <a:r>
              <a:rPr lang="en-US" dirty="0"/>
              <a:t>Members of Congress and other drug policy architects repeatedly argue that stopping cocaine or heroin at the source, i.e., in the field as coca or opium poppy, is cheaper and more effective than trying to seize finished drugs close to the point of distribution.</a:t>
            </a:r>
          </a:p>
          <a:p>
            <a:r>
              <a:rPr lang="en-US" dirty="0"/>
              <a:t>Hundreds of millions of U.S. dollars are spent annually on crop control programs.</a:t>
            </a:r>
          </a:p>
          <a:p>
            <a:r>
              <a:rPr lang="en-US" dirty="0"/>
              <a:t>But the price of coca leaf or opium gum is only a tiny fraction of the retail cost of cocaine or heroin.</a:t>
            </a:r>
          </a:p>
          <a:p>
            <a:r>
              <a:rPr lang="en-US" dirty="0"/>
              <a:t>Doubling or tripling the price of coca leaf or opium gum has little impact on the wholesale or retail prices of finished cocaine or heroin.</a:t>
            </a:r>
          </a:p>
          <a:p>
            <a:r>
              <a:rPr lang="en-US" dirty="0"/>
              <a:t>Actual global production of cocaine and opium and fentanyl has grown dramatically!</a:t>
            </a:r>
          </a:p>
        </p:txBody>
      </p:sp>
    </p:spTree>
    <p:extLst>
      <p:ext uri="{BB962C8B-B14F-4D97-AF65-F5344CB8AC3E}">
        <p14:creationId xmlns:p14="http://schemas.microsoft.com/office/powerpoint/2010/main" val="1978807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A616-3124-674C-85FB-0B17E2668BFA}"/>
              </a:ext>
            </a:extLst>
          </p:cNvPr>
          <p:cNvSpPr>
            <a:spLocks noGrp="1"/>
          </p:cNvSpPr>
          <p:nvPr>
            <p:ph type="title"/>
          </p:nvPr>
        </p:nvSpPr>
        <p:spPr/>
        <p:txBody>
          <a:bodyPr/>
          <a:lstStyle/>
          <a:p>
            <a:pPr algn="ctr"/>
            <a:r>
              <a:rPr lang="en-US" dirty="0"/>
              <a:t>Sixth fallacy of drug policy:</a:t>
            </a:r>
            <a:br>
              <a:rPr lang="en-US" dirty="0"/>
            </a:br>
            <a:r>
              <a:rPr lang="en-US" dirty="0"/>
              <a:t>We can take the profits out</a:t>
            </a:r>
          </a:p>
        </p:txBody>
      </p:sp>
      <p:sp>
        <p:nvSpPr>
          <p:cNvPr id="3" name="Content Placeholder 2">
            <a:extLst>
              <a:ext uri="{FF2B5EF4-FFF2-40B4-BE49-F238E27FC236}">
                <a16:creationId xmlns:a16="http://schemas.microsoft.com/office/drawing/2014/main" id="{5F7BCB31-7E97-CA41-8231-72601B64B0E7}"/>
              </a:ext>
            </a:extLst>
          </p:cNvPr>
          <p:cNvSpPr>
            <a:spLocks noGrp="1"/>
          </p:cNvSpPr>
          <p:nvPr>
            <p:ph idx="1"/>
          </p:nvPr>
        </p:nvSpPr>
        <p:spPr/>
        <p:txBody>
          <a:bodyPr/>
          <a:lstStyle/>
          <a:p>
            <a:r>
              <a:rPr lang="en-US" dirty="0"/>
              <a:t>The value of total seizures of drug proceeds has never amounted to more than a few percent of total revenue obtained by drug traffickers. </a:t>
            </a:r>
          </a:p>
          <a:p>
            <a:r>
              <a:rPr lang="en-US" dirty="0"/>
              <a:t>Asset seizure is a less serious economic “bite” than a sales tax.</a:t>
            </a:r>
          </a:p>
          <a:p>
            <a:r>
              <a:rPr lang="en-US" dirty="0"/>
              <a:t>Money laundering regulations and investigations do little to reduce profits.</a:t>
            </a:r>
          </a:p>
          <a:p>
            <a:r>
              <a:rPr lang="en-US" dirty="0"/>
              <a:t>Tools of modern capitalism ensure that money laundering of profits is easier to carry out than to detect.</a:t>
            </a:r>
          </a:p>
          <a:p>
            <a:endParaRPr lang="en-US" dirty="0"/>
          </a:p>
        </p:txBody>
      </p:sp>
    </p:spTree>
    <p:extLst>
      <p:ext uri="{BB962C8B-B14F-4D97-AF65-F5344CB8AC3E}">
        <p14:creationId xmlns:p14="http://schemas.microsoft.com/office/powerpoint/2010/main" val="45732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95EE-BC23-A646-ACAB-FB0BFA52AC27}"/>
              </a:ext>
            </a:extLst>
          </p:cNvPr>
          <p:cNvSpPr>
            <a:spLocks noGrp="1"/>
          </p:cNvSpPr>
          <p:nvPr>
            <p:ph type="title"/>
          </p:nvPr>
        </p:nvSpPr>
        <p:spPr/>
        <p:txBody>
          <a:bodyPr/>
          <a:lstStyle/>
          <a:p>
            <a:pPr algn="ctr"/>
            <a:r>
              <a:rPr lang="en-US" dirty="0"/>
              <a:t>Seventh fallacy of drug policy:</a:t>
            </a:r>
            <a:br>
              <a:rPr lang="en-US" dirty="0"/>
            </a:br>
            <a:r>
              <a:rPr lang="en-US" dirty="0"/>
              <a:t>Exaggerating harms of use is a deterrent</a:t>
            </a:r>
          </a:p>
        </p:txBody>
      </p:sp>
      <p:sp>
        <p:nvSpPr>
          <p:cNvPr id="3" name="Content Placeholder 2">
            <a:extLst>
              <a:ext uri="{FF2B5EF4-FFF2-40B4-BE49-F238E27FC236}">
                <a16:creationId xmlns:a16="http://schemas.microsoft.com/office/drawing/2014/main" id="{35098C56-051E-AD45-858D-A779D20102F5}"/>
              </a:ext>
            </a:extLst>
          </p:cNvPr>
          <p:cNvSpPr>
            <a:spLocks noGrp="1"/>
          </p:cNvSpPr>
          <p:nvPr>
            <p:ph idx="1"/>
          </p:nvPr>
        </p:nvSpPr>
        <p:spPr/>
        <p:txBody>
          <a:bodyPr>
            <a:normAutofit fontScale="92500"/>
          </a:bodyPr>
          <a:lstStyle/>
          <a:p>
            <a:r>
              <a:rPr lang="en-US" dirty="0"/>
              <a:t>Drug use can be extremely harmful. Exaggeration is not helpful.</a:t>
            </a:r>
          </a:p>
          <a:p>
            <a:r>
              <a:rPr lang="en-US" dirty="0"/>
              <a:t>The level, now, of 100,000 illicit drug fatalities annually demonstrates there are </a:t>
            </a:r>
            <a:r>
              <a:rPr lang="en-US" b="1" dirty="0"/>
              <a:t>real hazards</a:t>
            </a:r>
            <a:r>
              <a:rPr lang="en-US" dirty="0"/>
              <a:t>.</a:t>
            </a:r>
          </a:p>
          <a:p>
            <a:r>
              <a:rPr lang="en-US" dirty="0"/>
              <a:t>Psychologists who interpret drug use self-reporting data have argued that the perception of harmfulness of use of a drug influences the rate of use. If drug use is perceived as more harmful, use then declines.</a:t>
            </a:r>
          </a:p>
          <a:p>
            <a:r>
              <a:rPr lang="en-US" dirty="0"/>
              <a:t>Section 4125(a)(1) of the Anti-Drug Abuse Act of 1986 provided that drug and alcohol prevention and education programs and activities include </a:t>
            </a:r>
            <a:r>
              <a:rPr lang="en-US" b="1" dirty="0"/>
              <a:t>“school drug abuse education and prevention curricula which clearly and consistently teach that illicit drug use is wrong and harmful”</a:t>
            </a:r>
          </a:p>
          <a:p>
            <a:r>
              <a:rPr lang="en-US" b="1" dirty="0"/>
              <a:t>But danger and riskiness are very attractive to the populations at greatest risk for experimentation.</a:t>
            </a:r>
          </a:p>
          <a:p>
            <a:endParaRPr lang="en-US" dirty="0"/>
          </a:p>
        </p:txBody>
      </p:sp>
    </p:spTree>
    <p:extLst>
      <p:ext uri="{BB962C8B-B14F-4D97-AF65-F5344CB8AC3E}">
        <p14:creationId xmlns:p14="http://schemas.microsoft.com/office/powerpoint/2010/main" val="1677906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621B-C629-314F-9027-7A2212B18329}"/>
              </a:ext>
            </a:extLst>
          </p:cNvPr>
          <p:cNvSpPr>
            <a:spLocks noGrp="1"/>
          </p:cNvSpPr>
          <p:nvPr>
            <p:ph type="title"/>
          </p:nvPr>
        </p:nvSpPr>
        <p:spPr/>
        <p:txBody>
          <a:bodyPr>
            <a:normAutofit/>
          </a:bodyPr>
          <a:lstStyle/>
          <a:p>
            <a:pPr algn="ctr"/>
            <a:r>
              <a:rPr lang="en-US" dirty="0"/>
              <a:t>D.A.R.E. program exaggerated harms of drug use </a:t>
            </a:r>
            <a:br>
              <a:rPr lang="en-US" dirty="0"/>
            </a:br>
            <a:r>
              <a:rPr lang="en-US" dirty="0"/>
              <a:t>resulted in increased use</a:t>
            </a:r>
          </a:p>
        </p:txBody>
      </p:sp>
      <p:sp>
        <p:nvSpPr>
          <p:cNvPr id="3" name="Content Placeholder 2">
            <a:extLst>
              <a:ext uri="{FF2B5EF4-FFF2-40B4-BE49-F238E27FC236}">
                <a16:creationId xmlns:a16="http://schemas.microsoft.com/office/drawing/2014/main" id="{3941E02F-8D4B-DB4E-9A36-73573C14C0D5}"/>
              </a:ext>
            </a:extLst>
          </p:cNvPr>
          <p:cNvSpPr>
            <a:spLocks noGrp="1"/>
          </p:cNvSpPr>
          <p:nvPr>
            <p:ph idx="1"/>
          </p:nvPr>
        </p:nvSpPr>
        <p:spPr/>
        <p:txBody>
          <a:bodyPr/>
          <a:lstStyle/>
          <a:p>
            <a:r>
              <a:rPr lang="en-US" dirty="0"/>
              <a:t>The 1980s and 1990s were periods of high levels of anti-drug propaganda.</a:t>
            </a:r>
          </a:p>
          <a:p>
            <a:r>
              <a:rPr lang="en-US" dirty="0"/>
              <a:t>One of the most common programs, Drug Abuse Resistance Education (D.A.R.E.), taught by police officers, focused on the harmfulness of drugs, often exaggerating harms. The harmfulness of marijuana was most frequently exaggerated, in part by falsely claiming that use of marijuana led to use of heroin, cocaine and LSD.  </a:t>
            </a:r>
          </a:p>
          <a:p>
            <a:r>
              <a:rPr lang="en-US" dirty="0"/>
              <a:t>D.A.R.E. participants, in several evaluations, were </a:t>
            </a:r>
            <a:r>
              <a:rPr lang="en-US" b="1" dirty="0"/>
              <a:t>more likely to use drugs </a:t>
            </a:r>
            <a:r>
              <a:rPr lang="en-US" dirty="0"/>
              <a:t>than matched control students who did not participate. Other evaluations found no decreased drug use.</a:t>
            </a:r>
          </a:p>
        </p:txBody>
      </p:sp>
    </p:spTree>
    <p:extLst>
      <p:ext uri="{BB962C8B-B14F-4D97-AF65-F5344CB8AC3E}">
        <p14:creationId xmlns:p14="http://schemas.microsoft.com/office/powerpoint/2010/main" val="3689492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8EEE-FA70-6C4D-AA3E-EA571FD1DF82}"/>
              </a:ext>
            </a:extLst>
          </p:cNvPr>
          <p:cNvSpPr>
            <a:spLocks noGrp="1"/>
          </p:cNvSpPr>
          <p:nvPr>
            <p:ph type="title"/>
          </p:nvPr>
        </p:nvSpPr>
        <p:spPr>
          <a:xfrm>
            <a:off x="1077362" y="401444"/>
            <a:ext cx="9950103" cy="1182029"/>
          </a:xfrm>
        </p:spPr>
        <p:txBody>
          <a:bodyPr>
            <a:normAutofit/>
          </a:bodyPr>
          <a:lstStyle/>
          <a:p>
            <a:pPr algn="ctr"/>
            <a:r>
              <a:rPr lang="en-US" dirty="0"/>
              <a:t>Distinguishing “risky” and</a:t>
            </a:r>
            <a:br>
              <a:rPr lang="en-US" dirty="0"/>
            </a:br>
            <a:r>
              <a:rPr lang="en-US" dirty="0"/>
              <a:t>“harmful”</a:t>
            </a:r>
          </a:p>
        </p:txBody>
      </p:sp>
      <p:sp>
        <p:nvSpPr>
          <p:cNvPr id="3" name="Content Placeholder 2">
            <a:extLst>
              <a:ext uri="{FF2B5EF4-FFF2-40B4-BE49-F238E27FC236}">
                <a16:creationId xmlns:a16="http://schemas.microsoft.com/office/drawing/2014/main" id="{5935CE8F-94A3-7145-911E-9193AFEE9831}"/>
              </a:ext>
            </a:extLst>
          </p:cNvPr>
          <p:cNvSpPr>
            <a:spLocks noGrp="1"/>
          </p:cNvSpPr>
          <p:nvPr>
            <p:ph idx="1"/>
          </p:nvPr>
        </p:nvSpPr>
        <p:spPr>
          <a:xfrm>
            <a:off x="1077362" y="1583473"/>
            <a:ext cx="9950103" cy="4357357"/>
          </a:xfrm>
        </p:spPr>
        <p:txBody>
          <a:bodyPr>
            <a:normAutofit fontScale="92500" lnSpcReduction="20000"/>
          </a:bodyPr>
          <a:lstStyle/>
          <a:p>
            <a:r>
              <a:rPr lang="en-US" dirty="0"/>
              <a:t>Focusing on maximal “harmfulness” does not put risks in context, disregards potential benefits, and is inherently exaggerating.</a:t>
            </a:r>
          </a:p>
          <a:p>
            <a:r>
              <a:rPr lang="en-US" dirty="0"/>
              <a:t>Many common activities have a risk of death and many people are killed in these activities every year: bicycling, playing many competitive sports (such as football, soccer, lacrosse, hockey), skiing, sky diving, scuba diving, automobile racing, white water canoeing, mountain climbing, etc.</a:t>
            </a:r>
          </a:p>
          <a:p>
            <a:r>
              <a:rPr lang="en-US" dirty="0"/>
              <a:t>What is the “benefit” of these “non-productive,” recreational activities?  Exercise, excitement, sense of self mastery, feelings of the sublime, feelings of accomplishment and success, fun, </a:t>
            </a:r>
          </a:p>
          <a:p>
            <a:r>
              <a:rPr lang="en-US" dirty="0"/>
              <a:t>Harmfulness focus frequently disregards or discounts potential benefits.</a:t>
            </a:r>
          </a:p>
          <a:p>
            <a:r>
              <a:rPr lang="en-US" b="1" dirty="0"/>
              <a:t>Youth have alternative sources of information and keen B.S. detectors</a:t>
            </a:r>
          </a:p>
          <a:p>
            <a:r>
              <a:rPr lang="en-US" b="1" dirty="0"/>
              <a:t>Some youth will find the “wrong and harmful” message a challenge and attraction</a:t>
            </a:r>
          </a:p>
          <a:p>
            <a:r>
              <a:rPr lang="en-US" dirty="0"/>
              <a:t>Accurate data on the numbers of deaths and other risks from use of drugs deters some people from experimenting with or using drugs.</a:t>
            </a:r>
          </a:p>
          <a:p>
            <a:r>
              <a:rPr lang="en-US" dirty="0"/>
              <a:t>But the decision to try a drug is rarely a careful cost-benefit analysis</a:t>
            </a:r>
          </a:p>
        </p:txBody>
      </p:sp>
    </p:spTree>
    <p:extLst>
      <p:ext uri="{BB962C8B-B14F-4D97-AF65-F5344CB8AC3E}">
        <p14:creationId xmlns:p14="http://schemas.microsoft.com/office/powerpoint/2010/main" val="3780120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AF5A-F8C7-144D-9B4E-78E31B29CFE9}"/>
              </a:ext>
            </a:extLst>
          </p:cNvPr>
          <p:cNvSpPr>
            <a:spLocks noGrp="1"/>
          </p:cNvSpPr>
          <p:nvPr>
            <p:ph type="title"/>
          </p:nvPr>
        </p:nvSpPr>
        <p:spPr>
          <a:xfrm>
            <a:off x="1077362" y="720434"/>
            <a:ext cx="9950103" cy="1164122"/>
          </a:xfrm>
        </p:spPr>
        <p:txBody>
          <a:bodyPr>
            <a:normAutofit fontScale="90000"/>
          </a:bodyPr>
          <a:lstStyle/>
          <a:p>
            <a:pPr algn="ctr"/>
            <a:r>
              <a:rPr lang="en-US" dirty="0"/>
              <a:t>A heart-based drug policy focuses</a:t>
            </a:r>
            <a:br>
              <a:rPr lang="en-US" dirty="0"/>
            </a:br>
            <a:r>
              <a:rPr lang="en-US" dirty="0"/>
              <a:t> on people who use drugs.</a:t>
            </a:r>
            <a:br>
              <a:rPr lang="en-US" dirty="0"/>
            </a:br>
            <a:r>
              <a:rPr lang="en-US" dirty="0"/>
              <a:t>What do people who use drugs need?</a:t>
            </a:r>
          </a:p>
        </p:txBody>
      </p:sp>
      <p:sp>
        <p:nvSpPr>
          <p:cNvPr id="3" name="Content Placeholder 2">
            <a:extLst>
              <a:ext uri="{FF2B5EF4-FFF2-40B4-BE49-F238E27FC236}">
                <a16:creationId xmlns:a16="http://schemas.microsoft.com/office/drawing/2014/main" id="{78C87C44-0EB7-E641-8D38-0D6FE6CAF70C}"/>
              </a:ext>
            </a:extLst>
          </p:cNvPr>
          <p:cNvSpPr>
            <a:spLocks noGrp="1"/>
          </p:cNvSpPr>
          <p:nvPr>
            <p:ph idx="1"/>
          </p:nvPr>
        </p:nvSpPr>
        <p:spPr>
          <a:xfrm>
            <a:off x="1077362" y="2286000"/>
            <a:ext cx="9950103" cy="3178098"/>
          </a:xfrm>
        </p:spPr>
        <p:txBody>
          <a:bodyPr>
            <a:normAutofit fontScale="92500" lnSpcReduction="20000"/>
          </a:bodyPr>
          <a:lstStyle/>
          <a:p>
            <a:r>
              <a:rPr lang="en-US" dirty="0"/>
              <a:t>Nutrition</a:t>
            </a:r>
          </a:p>
          <a:p>
            <a:r>
              <a:rPr lang="en-US" dirty="0"/>
              <a:t>Housing</a:t>
            </a:r>
          </a:p>
          <a:p>
            <a:r>
              <a:rPr lang="en-US" dirty="0"/>
              <a:t>Safety</a:t>
            </a:r>
          </a:p>
          <a:p>
            <a:r>
              <a:rPr lang="en-US" dirty="0"/>
              <a:t>Community</a:t>
            </a:r>
          </a:p>
          <a:p>
            <a:r>
              <a:rPr lang="en-US" dirty="0"/>
              <a:t>Protection from contaminated and impure drugs of uncertain origin and dosage</a:t>
            </a:r>
          </a:p>
          <a:p>
            <a:r>
              <a:rPr lang="en-US" dirty="0"/>
              <a:t>Protection from criminals and predators</a:t>
            </a:r>
          </a:p>
          <a:p>
            <a:r>
              <a:rPr lang="en-US" dirty="0"/>
              <a:t>Access to appropriate health care, including mental health</a:t>
            </a:r>
          </a:p>
          <a:p>
            <a:r>
              <a:rPr lang="en-US" dirty="0"/>
              <a:t>Access to treatment for substance use disorders when desired</a:t>
            </a:r>
          </a:p>
        </p:txBody>
      </p:sp>
    </p:spTree>
    <p:extLst>
      <p:ext uri="{BB962C8B-B14F-4D97-AF65-F5344CB8AC3E}">
        <p14:creationId xmlns:p14="http://schemas.microsoft.com/office/powerpoint/2010/main" val="2807933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017FF-5E70-1E43-B8CB-EB1FE999F501}"/>
              </a:ext>
            </a:extLst>
          </p:cNvPr>
          <p:cNvSpPr>
            <a:spLocks noGrp="1"/>
          </p:cNvSpPr>
          <p:nvPr>
            <p:ph type="title"/>
          </p:nvPr>
        </p:nvSpPr>
        <p:spPr>
          <a:xfrm>
            <a:off x="1077362" y="720434"/>
            <a:ext cx="9950103" cy="665454"/>
          </a:xfrm>
        </p:spPr>
        <p:txBody>
          <a:bodyPr>
            <a:normAutofit fontScale="90000"/>
          </a:bodyPr>
          <a:lstStyle/>
          <a:p>
            <a:pPr algn="ctr"/>
            <a:r>
              <a:rPr lang="en-US" dirty="0"/>
              <a:t>What does our drug policy offer people who use drugs?</a:t>
            </a:r>
          </a:p>
        </p:txBody>
      </p:sp>
      <p:sp>
        <p:nvSpPr>
          <p:cNvPr id="3" name="Content Placeholder 2">
            <a:extLst>
              <a:ext uri="{FF2B5EF4-FFF2-40B4-BE49-F238E27FC236}">
                <a16:creationId xmlns:a16="http://schemas.microsoft.com/office/drawing/2014/main" id="{17520EBB-54C9-294E-8FBE-0F8A3EE938D1}"/>
              </a:ext>
            </a:extLst>
          </p:cNvPr>
          <p:cNvSpPr>
            <a:spLocks noGrp="1"/>
          </p:cNvSpPr>
          <p:nvPr>
            <p:ph idx="1"/>
          </p:nvPr>
        </p:nvSpPr>
        <p:spPr>
          <a:xfrm>
            <a:off x="1077362" y="1385888"/>
            <a:ext cx="9950103" cy="4554942"/>
          </a:xfrm>
        </p:spPr>
        <p:txBody>
          <a:bodyPr>
            <a:normAutofit/>
          </a:bodyPr>
          <a:lstStyle/>
          <a:p>
            <a:pPr marL="0" indent="0">
              <a:buNone/>
            </a:pPr>
            <a:endParaRPr lang="en-US" dirty="0"/>
          </a:p>
          <a:p>
            <a:pPr marL="320040" lvl="2"/>
            <a:r>
              <a:rPr lang="en-US" sz="1800" b="1" dirty="0"/>
              <a:t>Denied</a:t>
            </a:r>
            <a:r>
              <a:rPr lang="en-US" sz="1800" dirty="0"/>
              <a:t> Supplemental Nutrition Assistance Program (SNAP) benefits if convicted of drug offense.</a:t>
            </a:r>
          </a:p>
          <a:p>
            <a:pPr marL="320040" lvl="2"/>
            <a:r>
              <a:rPr lang="en-US" sz="1800" b="1" dirty="0"/>
              <a:t>Denied or evicted </a:t>
            </a:r>
            <a:r>
              <a:rPr lang="en-US" sz="1800" dirty="0"/>
              <a:t>from public housing, under the “one strike and you’re out” law.</a:t>
            </a:r>
          </a:p>
          <a:p>
            <a:pPr marL="320040" lvl="2"/>
            <a:r>
              <a:rPr lang="en-US" sz="1800" b="1" dirty="0"/>
              <a:t>Fired</a:t>
            </a:r>
            <a:r>
              <a:rPr lang="en-US" sz="1800" dirty="0"/>
              <a:t> from work, </a:t>
            </a:r>
            <a:r>
              <a:rPr lang="en-US" sz="1800" b="1" dirty="0"/>
              <a:t>expelled</a:t>
            </a:r>
            <a:r>
              <a:rPr lang="en-US" sz="1800" dirty="0"/>
              <a:t> from school.</a:t>
            </a:r>
          </a:p>
          <a:p>
            <a:pPr marL="320040" lvl="2"/>
            <a:r>
              <a:rPr lang="en-US" sz="1800" b="1" dirty="0"/>
              <a:t>Arrested</a:t>
            </a:r>
            <a:r>
              <a:rPr lang="en-US" sz="1800" dirty="0"/>
              <a:t> because they are breaking the drug law. Branded as “criminal.”  Encounters with law enforcement officers can be dangerous, humiliating and traumatic.</a:t>
            </a:r>
          </a:p>
          <a:p>
            <a:pPr marL="320040" lvl="2"/>
            <a:r>
              <a:rPr lang="en-US" sz="1800" b="1" dirty="0"/>
              <a:t>Imprisonment</a:t>
            </a:r>
            <a:r>
              <a:rPr lang="en-US" sz="1800" dirty="0"/>
              <a:t>, with exposure to the violence and disease endemic in prisons and jails.</a:t>
            </a:r>
          </a:p>
          <a:p>
            <a:pPr marL="320040" lvl="2"/>
            <a:r>
              <a:rPr lang="en-US" sz="1800" b="1" dirty="0"/>
              <a:t>Reliance on criminals </a:t>
            </a:r>
            <a:r>
              <a:rPr lang="en-US" sz="1800" dirty="0"/>
              <a:t>to provide drugs to them – risks from dangerous manufacturing, and criminal encounters.</a:t>
            </a:r>
          </a:p>
          <a:p>
            <a:pPr marL="320040" lvl="2"/>
            <a:r>
              <a:rPr lang="en-US" sz="1800" b="1" dirty="0"/>
              <a:t>Excluded</a:t>
            </a:r>
            <a:r>
              <a:rPr lang="en-US" sz="1800" dirty="0"/>
              <a:t> from health insurance and the health care system. </a:t>
            </a:r>
          </a:p>
          <a:p>
            <a:pPr marL="320040" lvl="2"/>
            <a:r>
              <a:rPr lang="en-US" sz="1800" b="1" dirty="0"/>
              <a:t>Shunned</a:t>
            </a:r>
            <a:r>
              <a:rPr lang="en-US" sz="1800" dirty="0"/>
              <a:t> and treated with contempt and suspicion by health providers and others.</a:t>
            </a:r>
            <a:endParaRPr lang="en-US" dirty="0"/>
          </a:p>
        </p:txBody>
      </p:sp>
    </p:spTree>
    <p:extLst>
      <p:ext uri="{BB962C8B-B14F-4D97-AF65-F5344CB8AC3E}">
        <p14:creationId xmlns:p14="http://schemas.microsoft.com/office/powerpoint/2010/main" val="736126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A9633-1161-A94B-A393-436FAEA4C20C}"/>
              </a:ext>
            </a:extLst>
          </p:cNvPr>
          <p:cNvSpPr>
            <a:spLocks noGrp="1"/>
          </p:cNvSpPr>
          <p:nvPr>
            <p:ph type="title"/>
          </p:nvPr>
        </p:nvSpPr>
        <p:spPr>
          <a:xfrm>
            <a:off x="1077362" y="720434"/>
            <a:ext cx="9950103" cy="974551"/>
          </a:xfrm>
        </p:spPr>
        <p:txBody>
          <a:bodyPr>
            <a:normAutofit fontScale="90000"/>
          </a:bodyPr>
          <a:lstStyle/>
          <a:p>
            <a:pPr algn="ctr"/>
            <a:r>
              <a:rPr lang="en-US" dirty="0"/>
              <a:t>Drug policy magnifies the suffering of people who use drugs and their families</a:t>
            </a:r>
          </a:p>
        </p:txBody>
      </p:sp>
      <p:sp>
        <p:nvSpPr>
          <p:cNvPr id="3" name="Content Placeholder 2">
            <a:extLst>
              <a:ext uri="{FF2B5EF4-FFF2-40B4-BE49-F238E27FC236}">
                <a16:creationId xmlns:a16="http://schemas.microsoft.com/office/drawing/2014/main" id="{40424C03-8F79-974A-9446-45AD5FB15A8A}"/>
              </a:ext>
            </a:extLst>
          </p:cNvPr>
          <p:cNvSpPr>
            <a:spLocks noGrp="1"/>
          </p:cNvSpPr>
          <p:nvPr>
            <p:ph idx="1"/>
          </p:nvPr>
        </p:nvSpPr>
        <p:spPr/>
        <p:txBody>
          <a:bodyPr>
            <a:normAutofit/>
          </a:bodyPr>
          <a:lstStyle/>
          <a:p>
            <a:r>
              <a:rPr lang="en-US" dirty="0"/>
              <a:t>An old theory of addiction treatment was ”an addict won’t quit until they hit their bottom.”</a:t>
            </a:r>
          </a:p>
          <a:p>
            <a:r>
              <a:rPr lang="en-US" dirty="0"/>
              <a:t>Drug policy is organized to push people who use drugs down to “their bottom.”</a:t>
            </a:r>
          </a:p>
          <a:p>
            <a:r>
              <a:rPr lang="en-US" dirty="0"/>
              <a:t>In origin and evolution of drug policy the well-being of the person who uses drugs was not a primary concern.</a:t>
            </a:r>
          </a:p>
        </p:txBody>
      </p:sp>
    </p:spTree>
    <p:extLst>
      <p:ext uri="{BB962C8B-B14F-4D97-AF65-F5344CB8AC3E}">
        <p14:creationId xmlns:p14="http://schemas.microsoft.com/office/powerpoint/2010/main" val="1656752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5316-3C61-9640-96B2-953197C341D4}"/>
              </a:ext>
            </a:extLst>
          </p:cNvPr>
          <p:cNvSpPr>
            <a:spLocks noGrp="1"/>
          </p:cNvSpPr>
          <p:nvPr>
            <p:ph type="title"/>
          </p:nvPr>
        </p:nvSpPr>
        <p:spPr/>
        <p:txBody>
          <a:bodyPr/>
          <a:lstStyle/>
          <a:p>
            <a:pPr algn="ctr"/>
            <a:r>
              <a:rPr lang="en-US" dirty="0"/>
              <a:t>Anecdote about attitudes toward people</a:t>
            </a:r>
            <a:br>
              <a:rPr lang="en-US" dirty="0"/>
            </a:br>
            <a:r>
              <a:rPr lang="en-US" dirty="0"/>
              <a:t>who use drugs</a:t>
            </a:r>
          </a:p>
        </p:txBody>
      </p:sp>
      <p:sp>
        <p:nvSpPr>
          <p:cNvPr id="3" name="Content Placeholder 2">
            <a:extLst>
              <a:ext uri="{FF2B5EF4-FFF2-40B4-BE49-F238E27FC236}">
                <a16:creationId xmlns:a16="http://schemas.microsoft.com/office/drawing/2014/main" id="{DA60D36B-3A4E-6E43-9F72-2010EF941B90}"/>
              </a:ext>
            </a:extLst>
          </p:cNvPr>
          <p:cNvSpPr>
            <a:spLocks noGrp="1"/>
          </p:cNvSpPr>
          <p:nvPr>
            <p:ph idx="1"/>
          </p:nvPr>
        </p:nvSpPr>
        <p:spPr/>
        <p:txBody>
          <a:bodyPr/>
          <a:lstStyle/>
          <a:p>
            <a:r>
              <a:rPr lang="en-US" dirty="0"/>
              <a:t>Early 1980s. Members of the U.S. House of Representatives, Select Committee on Narcotics Abuse and Control, are being briefed on AIDS/HIV.</a:t>
            </a:r>
          </a:p>
          <a:p>
            <a:r>
              <a:rPr lang="en-US" dirty="0"/>
              <a:t>Epidemiologists are reporting that persons injecting heroin had been sharing syringes and HIV was spreading among them.</a:t>
            </a:r>
          </a:p>
          <a:p>
            <a:r>
              <a:rPr lang="en-US" dirty="0"/>
              <a:t>A Member of Congress suddenly sits up with an insight, </a:t>
            </a:r>
          </a:p>
          <a:p>
            <a:pPr lvl="1"/>
            <a:r>
              <a:rPr lang="en-US" dirty="0"/>
              <a:t>	</a:t>
            </a:r>
            <a:r>
              <a:rPr lang="en-US" sz="2000" dirty="0"/>
              <a:t>“This is going to solve the heroin problem!”</a:t>
            </a:r>
          </a:p>
        </p:txBody>
      </p:sp>
    </p:spTree>
    <p:extLst>
      <p:ext uri="{BB962C8B-B14F-4D97-AF65-F5344CB8AC3E}">
        <p14:creationId xmlns:p14="http://schemas.microsoft.com/office/powerpoint/2010/main" val="2680676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455E-E328-8B4B-02C8-B4CB6C89EB1B}"/>
              </a:ext>
            </a:extLst>
          </p:cNvPr>
          <p:cNvSpPr>
            <a:spLocks noGrp="1"/>
          </p:cNvSpPr>
          <p:nvPr>
            <p:ph type="title"/>
          </p:nvPr>
        </p:nvSpPr>
        <p:spPr/>
        <p:txBody>
          <a:bodyPr>
            <a:normAutofit fontScale="90000"/>
          </a:bodyPr>
          <a:lstStyle/>
          <a:p>
            <a:pPr algn="ctr"/>
            <a:r>
              <a:rPr lang="en-US" dirty="0"/>
              <a:t>Next Section:</a:t>
            </a:r>
            <a:br>
              <a:rPr lang="en-US" dirty="0"/>
            </a:br>
            <a:r>
              <a:rPr lang="en-US" dirty="0"/>
              <a:t>Looking at the Drug Problem</a:t>
            </a:r>
            <a:br>
              <a:rPr lang="en-US" dirty="0"/>
            </a:br>
            <a:r>
              <a:rPr lang="en-US" dirty="0"/>
              <a:t>and Drug Economy</a:t>
            </a:r>
          </a:p>
        </p:txBody>
      </p:sp>
      <p:sp>
        <p:nvSpPr>
          <p:cNvPr id="3" name="Content Placeholder 2">
            <a:extLst>
              <a:ext uri="{FF2B5EF4-FFF2-40B4-BE49-F238E27FC236}">
                <a16:creationId xmlns:a16="http://schemas.microsoft.com/office/drawing/2014/main" id="{D401EBF0-AFAD-87DE-9D27-BC8040788623}"/>
              </a:ext>
            </a:extLst>
          </p:cNvPr>
          <p:cNvSpPr>
            <a:spLocks noGrp="1"/>
          </p:cNvSpPr>
          <p:nvPr>
            <p:ph idx="1"/>
          </p:nvPr>
        </p:nvSpPr>
        <p:spPr>
          <a:xfrm>
            <a:off x="1087872" y="2427316"/>
            <a:ext cx="9950103" cy="3513514"/>
          </a:xfrm>
        </p:spPr>
        <p:txBody>
          <a:bodyPr>
            <a:normAutofit fontScale="77500" lnSpcReduction="20000"/>
          </a:bodyPr>
          <a:lstStyle/>
          <a:p>
            <a:r>
              <a:rPr lang="en-US" dirty="0"/>
              <a:t>Numbers of Persons who use Drugs</a:t>
            </a:r>
          </a:p>
          <a:p>
            <a:r>
              <a:rPr lang="en-US" dirty="0"/>
              <a:t>Summary of major drug problems</a:t>
            </a:r>
          </a:p>
          <a:p>
            <a:r>
              <a:rPr lang="en-US" dirty="0"/>
              <a:t>Causes of Fatalities</a:t>
            </a:r>
          </a:p>
          <a:p>
            <a:r>
              <a:rPr lang="en-US" dirty="0"/>
              <a:t>Features of Substance Use Disorder</a:t>
            </a:r>
          </a:p>
          <a:p>
            <a:r>
              <a:rPr lang="en-US" dirty="0"/>
              <a:t>Disruptions of life due to Substance Use Disorder</a:t>
            </a:r>
          </a:p>
          <a:p>
            <a:r>
              <a:rPr lang="en-US" dirty="0"/>
              <a:t>Impoverishment of heavy drug users</a:t>
            </a:r>
          </a:p>
          <a:p>
            <a:r>
              <a:rPr lang="en-US" dirty="0"/>
              <a:t>Punishment of drug users</a:t>
            </a:r>
          </a:p>
          <a:p>
            <a:r>
              <a:rPr lang="en-US" dirty="0"/>
              <a:t>Drugs and crime connection:  CASH, VIOLENCE</a:t>
            </a:r>
          </a:p>
          <a:p>
            <a:r>
              <a:rPr lang="en-US" dirty="0"/>
              <a:t>Scope of incarceration</a:t>
            </a:r>
          </a:p>
          <a:p>
            <a:r>
              <a:rPr lang="en-US" dirty="0"/>
              <a:t>Racial disparity in enforcement</a:t>
            </a:r>
          </a:p>
        </p:txBody>
      </p:sp>
    </p:spTree>
    <p:extLst>
      <p:ext uri="{BB962C8B-B14F-4D97-AF65-F5344CB8AC3E}">
        <p14:creationId xmlns:p14="http://schemas.microsoft.com/office/powerpoint/2010/main" val="102400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0EA2-0D11-284E-BF6A-7CAA76AB4DAC}"/>
              </a:ext>
            </a:extLst>
          </p:cNvPr>
          <p:cNvSpPr>
            <a:spLocks noGrp="1"/>
          </p:cNvSpPr>
          <p:nvPr>
            <p:ph type="title"/>
          </p:nvPr>
        </p:nvSpPr>
        <p:spPr/>
        <p:txBody>
          <a:bodyPr/>
          <a:lstStyle/>
          <a:p>
            <a:pPr algn="ctr"/>
            <a:r>
              <a:rPr lang="en-US" dirty="0"/>
              <a:t>America needs a new drug policy</a:t>
            </a:r>
          </a:p>
        </p:txBody>
      </p:sp>
      <p:sp>
        <p:nvSpPr>
          <p:cNvPr id="3" name="Content Placeholder 2">
            <a:extLst>
              <a:ext uri="{FF2B5EF4-FFF2-40B4-BE49-F238E27FC236}">
                <a16:creationId xmlns:a16="http://schemas.microsoft.com/office/drawing/2014/main" id="{15D6B9F2-4CCF-974A-817B-515CA86CAF3E}"/>
              </a:ext>
            </a:extLst>
          </p:cNvPr>
          <p:cNvSpPr>
            <a:spLocks noGrp="1"/>
          </p:cNvSpPr>
          <p:nvPr>
            <p:ph idx="1"/>
          </p:nvPr>
        </p:nvSpPr>
        <p:spPr/>
        <p:txBody>
          <a:bodyPr/>
          <a:lstStyle/>
          <a:p>
            <a:r>
              <a:rPr lang="en-US" b="1" dirty="0"/>
              <a:t>107,000 fatal drug overdoses last year are a result of America’s drug policy</a:t>
            </a:r>
          </a:p>
          <a:p>
            <a:r>
              <a:rPr lang="en-US" dirty="0"/>
              <a:t>Opioids, cocaine, other stimulants and other drugs are consumed, obtained, sold, imported and produced as a result of the laws and policies we have created.</a:t>
            </a:r>
          </a:p>
          <a:p>
            <a:r>
              <a:rPr lang="en-US" dirty="0"/>
              <a:t>How did current drug policy develop? </a:t>
            </a:r>
          </a:p>
          <a:p>
            <a:r>
              <a:rPr lang="en-US" dirty="0"/>
              <a:t>What are the intellectual foundations of our current drug policy?</a:t>
            </a:r>
          </a:p>
          <a:p>
            <a:r>
              <a:rPr lang="en-US" dirty="0"/>
              <a:t> What are the premises of a proper drug policy?</a:t>
            </a:r>
          </a:p>
        </p:txBody>
      </p:sp>
    </p:spTree>
    <p:extLst>
      <p:ext uri="{BB962C8B-B14F-4D97-AF65-F5344CB8AC3E}">
        <p14:creationId xmlns:p14="http://schemas.microsoft.com/office/powerpoint/2010/main" val="3492775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BBA6-B117-1645-AB14-CD1432AEAE61}"/>
              </a:ext>
            </a:extLst>
          </p:cNvPr>
          <p:cNvSpPr>
            <a:spLocks noGrp="1"/>
          </p:cNvSpPr>
          <p:nvPr>
            <p:ph type="title"/>
          </p:nvPr>
        </p:nvSpPr>
        <p:spPr>
          <a:xfrm>
            <a:off x="1077361" y="-351129"/>
            <a:ext cx="9950103" cy="1488553"/>
          </a:xfrm>
        </p:spPr>
        <p:txBody>
          <a:bodyPr/>
          <a:lstStyle/>
          <a:p>
            <a:pPr algn="ctr"/>
            <a:r>
              <a:rPr lang="en-US" dirty="0"/>
              <a:t>How many people used what drugs in 2020?</a:t>
            </a:r>
          </a:p>
        </p:txBody>
      </p:sp>
      <p:sp>
        <p:nvSpPr>
          <p:cNvPr id="3" name="Content Placeholder 2">
            <a:extLst>
              <a:ext uri="{FF2B5EF4-FFF2-40B4-BE49-F238E27FC236}">
                <a16:creationId xmlns:a16="http://schemas.microsoft.com/office/drawing/2014/main" id="{262FECAE-FF47-E44A-B374-363986338E2A}"/>
              </a:ext>
            </a:extLst>
          </p:cNvPr>
          <p:cNvSpPr>
            <a:spLocks noGrp="1"/>
          </p:cNvSpPr>
          <p:nvPr>
            <p:ph idx="1"/>
          </p:nvPr>
        </p:nvSpPr>
        <p:spPr>
          <a:xfrm>
            <a:off x="1077362" y="1785938"/>
            <a:ext cx="9950103" cy="4154892"/>
          </a:xfrm>
        </p:spPr>
        <p:txBody>
          <a:bodyPr>
            <a:normAutofit fontScale="92500" lnSpcReduction="10000"/>
          </a:bodyPr>
          <a:lstStyle/>
          <a:p>
            <a:pPr marL="0" indent="0">
              <a:buNone/>
            </a:pPr>
            <a:endParaRPr lang="en-US" dirty="0"/>
          </a:p>
          <a:p>
            <a:r>
              <a:rPr lang="en-US" dirty="0"/>
              <a:t>Numbers of Americans (12 years +) illegally used drugs, 2020 (millions, approximate)</a:t>
            </a:r>
          </a:p>
          <a:p>
            <a:r>
              <a:rPr lang="en-US" dirty="0"/>
              <a:t>N = ~277 million persons</a:t>
            </a:r>
          </a:p>
          <a:p>
            <a:pPr marL="0" indent="0">
              <a:buNone/>
            </a:pPr>
            <a:r>
              <a:rPr lang="en-US" dirty="0"/>
              <a:t>						Past year		Past Month</a:t>
            </a:r>
          </a:p>
          <a:p>
            <a:pPr lvl="1"/>
            <a:r>
              <a:rPr lang="en-US" dirty="0"/>
              <a:t>Cocaine (stimulant)				  5.2		  1.8</a:t>
            </a:r>
          </a:p>
          <a:p>
            <a:pPr lvl="1"/>
            <a:r>
              <a:rPr lang="en-US" dirty="0"/>
              <a:t>Heroin (depressant)				    .9		    .5</a:t>
            </a:r>
          </a:p>
          <a:p>
            <a:pPr lvl="1"/>
            <a:r>
              <a:rPr lang="en-US" dirty="0"/>
              <a:t>Opioids as a class					  9.5		  2.9</a:t>
            </a:r>
          </a:p>
          <a:p>
            <a:pPr lvl="1"/>
            <a:r>
              <a:rPr lang="en-US" dirty="0"/>
              <a:t>Methamphetamine (stimulant)			  2.6		  1.7</a:t>
            </a:r>
          </a:p>
          <a:p>
            <a:pPr lvl="1"/>
            <a:r>
              <a:rPr lang="en-US" dirty="0"/>
              <a:t>Benzodiazepines (tranquilizer)			  4.8		   --</a:t>
            </a:r>
          </a:p>
          <a:p>
            <a:pPr lvl="1"/>
            <a:r>
              <a:rPr lang="en-US" dirty="0"/>
              <a:t>Psychedelic materials --</a:t>
            </a:r>
          </a:p>
          <a:p>
            <a:pPr lvl="1"/>
            <a:r>
              <a:rPr lang="en-US" dirty="0"/>
              <a:t>(LSD, peyote/mescaline, mushrooms/psilocybin, etc.)	  7.1		  1.8</a:t>
            </a:r>
          </a:p>
          <a:p>
            <a:pPr lvl="1"/>
            <a:r>
              <a:rPr lang="en-US" dirty="0"/>
              <a:t>Marijuana					49.6	                  32.8</a:t>
            </a:r>
          </a:p>
        </p:txBody>
      </p:sp>
    </p:spTree>
    <p:extLst>
      <p:ext uri="{BB962C8B-B14F-4D97-AF65-F5344CB8AC3E}">
        <p14:creationId xmlns:p14="http://schemas.microsoft.com/office/powerpoint/2010/main" val="1954760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3D69-64E7-BC41-911C-FD28E3F16A5F}"/>
              </a:ext>
            </a:extLst>
          </p:cNvPr>
          <p:cNvSpPr>
            <a:spLocks noGrp="1"/>
          </p:cNvSpPr>
          <p:nvPr>
            <p:ph type="title"/>
          </p:nvPr>
        </p:nvSpPr>
        <p:spPr>
          <a:xfrm>
            <a:off x="1077362" y="720434"/>
            <a:ext cx="9950103" cy="684620"/>
          </a:xfrm>
        </p:spPr>
        <p:txBody>
          <a:bodyPr/>
          <a:lstStyle/>
          <a:p>
            <a:pPr algn="ctr"/>
            <a:r>
              <a:rPr lang="en-US" dirty="0"/>
              <a:t>America’s Major Drug Problems</a:t>
            </a:r>
          </a:p>
        </p:txBody>
      </p:sp>
      <p:sp>
        <p:nvSpPr>
          <p:cNvPr id="3" name="Content Placeholder 2">
            <a:extLst>
              <a:ext uri="{FF2B5EF4-FFF2-40B4-BE49-F238E27FC236}">
                <a16:creationId xmlns:a16="http://schemas.microsoft.com/office/drawing/2014/main" id="{DE79E6F6-55D3-4D41-88B2-284FEA343489}"/>
              </a:ext>
            </a:extLst>
          </p:cNvPr>
          <p:cNvSpPr>
            <a:spLocks noGrp="1"/>
          </p:cNvSpPr>
          <p:nvPr>
            <p:ph idx="1"/>
          </p:nvPr>
        </p:nvSpPr>
        <p:spPr>
          <a:xfrm>
            <a:off x="1077362" y="1761893"/>
            <a:ext cx="9950103" cy="4178937"/>
          </a:xfrm>
        </p:spPr>
        <p:txBody>
          <a:bodyPr>
            <a:normAutofit/>
          </a:bodyPr>
          <a:lstStyle/>
          <a:p>
            <a:r>
              <a:rPr lang="en-US" dirty="0"/>
              <a:t>Fatalities from poisonings and overdoses</a:t>
            </a:r>
          </a:p>
          <a:p>
            <a:r>
              <a:rPr lang="en-US" dirty="0"/>
              <a:t>Disrupted lives due to substance use disorders</a:t>
            </a:r>
          </a:p>
          <a:p>
            <a:r>
              <a:rPr lang="en-US" dirty="0"/>
              <a:t>Impoverishment and social exclusion of drug users</a:t>
            </a:r>
          </a:p>
          <a:p>
            <a:r>
              <a:rPr lang="en-US" dirty="0"/>
              <a:t>Crime, violence and corruption in illegal drug business</a:t>
            </a:r>
          </a:p>
          <a:p>
            <a:r>
              <a:rPr lang="en-US" dirty="0"/>
              <a:t>Drug user crime to buy expensive drugs; also threatens neighborhoods</a:t>
            </a:r>
          </a:p>
          <a:p>
            <a:r>
              <a:rPr lang="en-US" dirty="0"/>
              <a:t>Neighborhoods threatened by drug business crime, primarily violence</a:t>
            </a:r>
          </a:p>
          <a:p>
            <a:r>
              <a:rPr lang="en-US" dirty="0"/>
              <a:t>Stigma associated with drug use and substance use disorder</a:t>
            </a:r>
          </a:p>
          <a:p>
            <a:r>
              <a:rPr lang="en-US" dirty="0"/>
              <a:t>Racism implicit in conceptions of addiction and drug use</a:t>
            </a:r>
          </a:p>
          <a:p>
            <a:r>
              <a:rPr lang="en-US" dirty="0"/>
              <a:t>Expenditures for enforcement and incarceration and collateral consequences</a:t>
            </a:r>
          </a:p>
        </p:txBody>
      </p:sp>
    </p:spTree>
    <p:extLst>
      <p:ext uri="{BB962C8B-B14F-4D97-AF65-F5344CB8AC3E}">
        <p14:creationId xmlns:p14="http://schemas.microsoft.com/office/powerpoint/2010/main" val="1273102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DEB8C4-89C3-7C42-B3F8-970195BC6DE5}"/>
              </a:ext>
            </a:extLst>
          </p:cNvPr>
          <p:cNvSpPr>
            <a:spLocks noGrp="1"/>
          </p:cNvSpPr>
          <p:nvPr>
            <p:ph type="title"/>
          </p:nvPr>
        </p:nvSpPr>
        <p:spPr>
          <a:xfrm>
            <a:off x="1077362" y="720434"/>
            <a:ext cx="9950103" cy="706922"/>
          </a:xfrm>
        </p:spPr>
        <p:txBody>
          <a:bodyPr>
            <a:normAutofit/>
          </a:bodyPr>
          <a:lstStyle/>
          <a:p>
            <a:pPr algn="ctr"/>
            <a:r>
              <a:rPr lang="en-US" dirty="0"/>
              <a:t>Causes of drug fatalities</a:t>
            </a:r>
          </a:p>
        </p:txBody>
      </p:sp>
      <p:sp>
        <p:nvSpPr>
          <p:cNvPr id="6" name="Content Placeholder 5">
            <a:extLst>
              <a:ext uri="{FF2B5EF4-FFF2-40B4-BE49-F238E27FC236}">
                <a16:creationId xmlns:a16="http://schemas.microsoft.com/office/drawing/2014/main" id="{A4E7C622-37AF-7149-9FAF-6A02EAF27D9E}"/>
              </a:ext>
            </a:extLst>
          </p:cNvPr>
          <p:cNvSpPr>
            <a:spLocks noGrp="1"/>
          </p:cNvSpPr>
          <p:nvPr>
            <p:ph idx="1"/>
          </p:nvPr>
        </p:nvSpPr>
        <p:spPr>
          <a:xfrm>
            <a:off x="1077362" y="1628078"/>
            <a:ext cx="9950103" cy="4312752"/>
          </a:xfrm>
        </p:spPr>
        <p:txBody>
          <a:bodyPr>
            <a:normAutofit fontScale="70000" lnSpcReduction="20000"/>
          </a:bodyPr>
          <a:lstStyle/>
          <a:p>
            <a:r>
              <a:rPr lang="en-US" sz="2100" dirty="0"/>
              <a:t>Ignorance about using </a:t>
            </a:r>
            <a:r>
              <a:rPr lang="en-US" sz="2100" b="1" dirty="0"/>
              <a:t>drugs in combinations </a:t>
            </a:r>
            <a:r>
              <a:rPr lang="en-US" sz="2100" dirty="0"/>
              <a:t>such as alcohol and opioids</a:t>
            </a:r>
          </a:p>
          <a:p>
            <a:r>
              <a:rPr lang="en-US" sz="2100" dirty="0"/>
              <a:t>Ignorance about TOLERANCE</a:t>
            </a:r>
          </a:p>
          <a:p>
            <a:pPr lvl="3"/>
            <a:r>
              <a:rPr lang="en-US" sz="1800" dirty="0"/>
              <a:t>Repeated use of narcotics creates “tolerance.” A given quantity no longer produces the effect that it once did. </a:t>
            </a:r>
          </a:p>
          <a:p>
            <a:pPr lvl="3"/>
            <a:r>
              <a:rPr lang="en-US" sz="1800" dirty="0"/>
              <a:t>User cannot know if reduced effect is due to lower potency of a given dosage or their increased tolerance.</a:t>
            </a:r>
          </a:p>
          <a:p>
            <a:r>
              <a:rPr lang="en-US" sz="2100" dirty="0"/>
              <a:t>Uncertainty about degree of one’s tolerance and potency of dosage at each instance of ingestion</a:t>
            </a:r>
          </a:p>
          <a:p>
            <a:r>
              <a:rPr lang="en-US" sz="2100" dirty="0"/>
              <a:t>Unreliability of “dosage”</a:t>
            </a:r>
            <a:r>
              <a:rPr lang="en-US" sz="2100" i="1" dirty="0"/>
              <a:t> quantity </a:t>
            </a:r>
            <a:r>
              <a:rPr lang="en-US" sz="2100" dirty="0"/>
              <a:t>and </a:t>
            </a:r>
            <a:r>
              <a:rPr lang="en-US" sz="2100" i="1" dirty="0"/>
              <a:t>purity</a:t>
            </a:r>
            <a:r>
              <a:rPr lang="en-US" sz="2100" dirty="0"/>
              <a:t> due to illegal and shoddy sourcing</a:t>
            </a:r>
          </a:p>
          <a:p>
            <a:pPr marL="320040" lvl="2" indent="0">
              <a:buNone/>
            </a:pPr>
            <a:r>
              <a:rPr lang="en-US" sz="1700" dirty="0"/>
              <a:t>       </a:t>
            </a:r>
            <a:r>
              <a:rPr lang="en-US" sz="1700" b="1" dirty="0"/>
              <a:t>Widespread contamination of drug supply with dangerous and unexpected ingredients.</a:t>
            </a:r>
          </a:p>
          <a:p>
            <a:pPr lvl="3"/>
            <a:r>
              <a:rPr lang="en-US" sz="1500" dirty="0"/>
              <a:t>e.g., cocaine adulterated with fentanyl</a:t>
            </a:r>
            <a:endParaRPr lang="en-US" sz="2100" dirty="0"/>
          </a:p>
          <a:p>
            <a:r>
              <a:rPr lang="en-US" sz="2100" b="1" dirty="0"/>
              <a:t>Incarceration or drug treatment rapidly reduces tolerance. </a:t>
            </a:r>
          </a:p>
          <a:p>
            <a:pPr lvl="1"/>
            <a:r>
              <a:rPr lang="en-US" sz="1800" dirty="0"/>
              <a:t>        Risk of overdose dramatically higher after release from custody or treatment upon relapse, because of lost tolerance. Upon release corrections authorities and treatment programs do not provide naloxone or overdose prevention training.</a:t>
            </a:r>
          </a:p>
          <a:p>
            <a:r>
              <a:rPr lang="en-US" sz="2100" dirty="0"/>
              <a:t>Lack of training in self-protective techniques</a:t>
            </a:r>
          </a:p>
          <a:p>
            <a:r>
              <a:rPr lang="en-US" sz="2100" dirty="0"/>
              <a:t>Isolation of drug users – use alone or in remote places</a:t>
            </a:r>
          </a:p>
        </p:txBody>
      </p:sp>
    </p:spTree>
    <p:extLst>
      <p:ext uri="{BB962C8B-B14F-4D97-AF65-F5344CB8AC3E}">
        <p14:creationId xmlns:p14="http://schemas.microsoft.com/office/powerpoint/2010/main" val="3615161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26AC-0519-D74E-B5D7-1E806748C756}"/>
              </a:ext>
            </a:extLst>
          </p:cNvPr>
          <p:cNvSpPr>
            <a:spLocks noGrp="1"/>
          </p:cNvSpPr>
          <p:nvPr>
            <p:ph type="title"/>
          </p:nvPr>
        </p:nvSpPr>
        <p:spPr>
          <a:xfrm>
            <a:off x="1077362" y="144966"/>
            <a:ext cx="9950103" cy="1257654"/>
          </a:xfrm>
        </p:spPr>
        <p:txBody>
          <a:bodyPr>
            <a:normAutofit/>
          </a:bodyPr>
          <a:lstStyle/>
          <a:p>
            <a:pPr algn="ctr"/>
            <a:r>
              <a:rPr lang="en-US" dirty="0"/>
              <a:t> Features of a</a:t>
            </a:r>
            <a:br>
              <a:rPr lang="en-US" dirty="0"/>
            </a:br>
            <a:r>
              <a:rPr lang="en-US" dirty="0"/>
              <a:t>substance use disorder</a:t>
            </a:r>
          </a:p>
        </p:txBody>
      </p:sp>
      <p:sp>
        <p:nvSpPr>
          <p:cNvPr id="3" name="Content Placeholder 2">
            <a:extLst>
              <a:ext uri="{FF2B5EF4-FFF2-40B4-BE49-F238E27FC236}">
                <a16:creationId xmlns:a16="http://schemas.microsoft.com/office/drawing/2014/main" id="{0C529D3C-743C-614B-9EC2-25AF1B07F1A5}"/>
              </a:ext>
            </a:extLst>
          </p:cNvPr>
          <p:cNvSpPr>
            <a:spLocks noGrp="1"/>
          </p:cNvSpPr>
          <p:nvPr>
            <p:ph idx="1"/>
          </p:nvPr>
        </p:nvSpPr>
        <p:spPr>
          <a:xfrm>
            <a:off x="1120948" y="2765502"/>
            <a:ext cx="9950103" cy="2341758"/>
          </a:xfrm>
        </p:spPr>
        <p:txBody>
          <a:bodyPr>
            <a:normAutofit/>
          </a:bodyPr>
          <a:lstStyle/>
          <a:p>
            <a:r>
              <a:rPr lang="en-US" dirty="0"/>
              <a:t>Inability to feel well or normal  or function normally without another dose of a substance</a:t>
            </a:r>
          </a:p>
          <a:p>
            <a:r>
              <a:rPr lang="en-US" dirty="0"/>
              <a:t>Inability to stop use of a substance when use is causing problems</a:t>
            </a:r>
          </a:p>
          <a:p>
            <a:r>
              <a:rPr lang="en-US" dirty="0"/>
              <a:t>Inability to maintain control in the use of a substance</a:t>
            </a:r>
          </a:p>
          <a:p>
            <a:r>
              <a:rPr lang="en-US" dirty="0"/>
              <a:t>Preoccupation with obtaining drugs and the money to get drugs</a:t>
            </a:r>
          </a:p>
          <a:p>
            <a:pPr marL="0" indent="0">
              <a:buNone/>
            </a:pPr>
            <a:endParaRPr lang="en-US" dirty="0"/>
          </a:p>
        </p:txBody>
      </p:sp>
    </p:spTree>
    <p:extLst>
      <p:ext uri="{BB962C8B-B14F-4D97-AF65-F5344CB8AC3E}">
        <p14:creationId xmlns:p14="http://schemas.microsoft.com/office/powerpoint/2010/main" val="1301283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26AC-0519-D74E-B5D7-1E806748C756}"/>
              </a:ext>
            </a:extLst>
          </p:cNvPr>
          <p:cNvSpPr>
            <a:spLocks noGrp="1"/>
          </p:cNvSpPr>
          <p:nvPr>
            <p:ph type="title"/>
          </p:nvPr>
        </p:nvSpPr>
        <p:spPr>
          <a:xfrm>
            <a:off x="1077362" y="144966"/>
            <a:ext cx="9950103" cy="1257654"/>
          </a:xfrm>
        </p:spPr>
        <p:txBody>
          <a:bodyPr>
            <a:normAutofit/>
          </a:bodyPr>
          <a:lstStyle/>
          <a:p>
            <a:pPr algn="ctr"/>
            <a:r>
              <a:rPr lang="en-US" dirty="0"/>
              <a:t> Disruption of life due to</a:t>
            </a:r>
            <a:br>
              <a:rPr lang="en-US" dirty="0"/>
            </a:br>
            <a:r>
              <a:rPr lang="en-US" dirty="0"/>
              <a:t>substance use disorder</a:t>
            </a:r>
          </a:p>
        </p:txBody>
      </p:sp>
      <p:sp>
        <p:nvSpPr>
          <p:cNvPr id="3" name="Content Placeholder 2">
            <a:extLst>
              <a:ext uri="{FF2B5EF4-FFF2-40B4-BE49-F238E27FC236}">
                <a16:creationId xmlns:a16="http://schemas.microsoft.com/office/drawing/2014/main" id="{0C529D3C-743C-614B-9EC2-25AF1B07F1A5}"/>
              </a:ext>
            </a:extLst>
          </p:cNvPr>
          <p:cNvSpPr>
            <a:spLocks noGrp="1"/>
          </p:cNvSpPr>
          <p:nvPr>
            <p:ph idx="1"/>
          </p:nvPr>
        </p:nvSpPr>
        <p:spPr>
          <a:xfrm>
            <a:off x="1077362" y="1628078"/>
            <a:ext cx="9950103" cy="4312752"/>
          </a:xfrm>
        </p:spPr>
        <p:txBody>
          <a:bodyPr>
            <a:normAutofit/>
          </a:bodyPr>
          <a:lstStyle/>
          <a:p>
            <a:pPr marL="0" indent="0">
              <a:buNone/>
            </a:pPr>
            <a:endParaRPr lang="en-US" dirty="0"/>
          </a:p>
          <a:p>
            <a:r>
              <a:rPr lang="en-US" b="1" dirty="0"/>
              <a:t>Students distracted from studying; school failure</a:t>
            </a:r>
          </a:p>
          <a:p>
            <a:r>
              <a:rPr lang="en-US" b="1" dirty="0"/>
              <a:t>Athletes unable to continue to perform at high level</a:t>
            </a:r>
          </a:p>
          <a:p>
            <a:r>
              <a:rPr lang="en-US" b="1" dirty="0"/>
              <a:t>Workers unable to function properly</a:t>
            </a:r>
          </a:p>
          <a:p>
            <a:r>
              <a:rPr lang="en-US" b="1" dirty="0"/>
              <a:t>Family members in conflict with others</a:t>
            </a:r>
          </a:p>
        </p:txBody>
      </p:sp>
    </p:spTree>
    <p:extLst>
      <p:ext uri="{BB962C8B-B14F-4D97-AF65-F5344CB8AC3E}">
        <p14:creationId xmlns:p14="http://schemas.microsoft.com/office/powerpoint/2010/main" val="693158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45017-0FE8-B145-989A-20F9659F90BC}"/>
              </a:ext>
            </a:extLst>
          </p:cNvPr>
          <p:cNvSpPr>
            <a:spLocks noGrp="1"/>
          </p:cNvSpPr>
          <p:nvPr>
            <p:ph type="title"/>
          </p:nvPr>
        </p:nvSpPr>
        <p:spPr>
          <a:xfrm>
            <a:off x="1077362" y="720434"/>
            <a:ext cx="9950103" cy="494004"/>
          </a:xfrm>
        </p:spPr>
        <p:txBody>
          <a:bodyPr>
            <a:normAutofit fontScale="90000"/>
          </a:bodyPr>
          <a:lstStyle/>
          <a:p>
            <a:pPr algn="ctr"/>
            <a:r>
              <a:rPr lang="en-US" dirty="0"/>
              <a:t>Drug policy impoverishes people </a:t>
            </a:r>
            <a:br>
              <a:rPr lang="en-US" dirty="0"/>
            </a:br>
            <a:r>
              <a:rPr lang="en-US" dirty="0"/>
              <a:t>who are heavy users of drugs</a:t>
            </a:r>
          </a:p>
        </p:txBody>
      </p:sp>
      <p:sp>
        <p:nvSpPr>
          <p:cNvPr id="3" name="Content Placeholder 2">
            <a:extLst>
              <a:ext uri="{FF2B5EF4-FFF2-40B4-BE49-F238E27FC236}">
                <a16:creationId xmlns:a16="http://schemas.microsoft.com/office/drawing/2014/main" id="{07013DF1-0EA4-E943-B97F-5AA9A9D99AF6}"/>
              </a:ext>
            </a:extLst>
          </p:cNvPr>
          <p:cNvSpPr>
            <a:spLocks noGrp="1"/>
          </p:cNvSpPr>
          <p:nvPr>
            <p:ph idx="1"/>
          </p:nvPr>
        </p:nvSpPr>
        <p:spPr>
          <a:xfrm>
            <a:off x="1077362" y="1605777"/>
            <a:ext cx="9950103" cy="4335054"/>
          </a:xfrm>
        </p:spPr>
        <p:txBody>
          <a:bodyPr>
            <a:normAutofit fontScale="92500" lnSpcReduction="20000"/>
          </a:bodyPr>
          <a:lstStyle/>
          <a:p>
            <a:r>
              <a:rPr lang="en-US" b="1" dirty="0"/>
              <a:t>Drug users get arrested and criminal records. Lose jobs, can’t get hired, can’t get paid. Can’t afford food. Can’t pay rent.</a:t>
            </a:r>
          </a:p>
          <a:p>
            <a:endParaRPr lang="en-US" b="1" dirty="0"/>
          </a:p>
          <a:p>
            <a:r>
              <a:rPr lang="en-US" b="1" dirty="0"/>
              <a:t>Drug sellers are arrested and drugs are seized in order to create scarcity in order to drive up the price. Rationale is high prices make drugs unaffordable.</a:t>
            </a:r>
          </a:p>
          <a:p>
            <a:r>
              <a:rPr lang="en-US" dirty="0"/>
              <a:t>Increased retail price of drugs has been a measure of effectiveness of drug enforcement.</a:t>
            </a:r>
          </a:p>
          <a:p>
            <a:r>
              <a:rPr lang="en-US" dirty="0"/>
              <a:t>Thus, drug users have to pay a lot to buy their drugs.</a:t>
            </a:r>
          </a:p>
          <a:p>
            <a:endParaRPr lang="en-US" dirty="0"/>
          </a:p>
          <a:p>
            <a:r>
              <a:rPr lang="en-US" dirty="0"/>
              <a:t>Making people more desperate may encourage them to get medical care and drug treatment but this comes at an enormous cost to their safety and dignity.</a:t>
            </a:r>
          </a:p>
          <a:p>
            <a:r>
              <a:rPr lang="en-US" dirty="0"/>
              <a:t>More homeless, unemployed drug users in the neighborhood is not good for the neighborhood either.</a:t>
            </a:r>
          </a:p>
        </p:txBody>
      </p:sp>
    </p:spTree>
    <p:extLst>
      <p:ext uri="{BB962C8B-B14F-4D97-AF65-F5344CB8AC3E}">
        <p14:creationId xmlns:p14="http://schemas.microsoft.com/office/powerpoint/2010/main" val="1554766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AE96C-500C-6749-AF17-3896CA1088E1}"/>
              </a:ext>
            </a:extLst>
          </p:cNvPr>
          <p:cNvSpPr>
            <a:spLocks noGrp="1"/>
          </p:cNvSpPr>
          <p:nvPr>
            <p:ph type="title"/>
          </p:nvPr>
        </p:nvSpPr>
        <p:spPr>
          <a:xfrm>
            <a:off x="1077362" y="490654"/>
            <a:ext cx="9950103" cy="966671"/>
          </a:xfrm>
        </p:spPr>
        <p:txBody>
          <a:bodyPr>
            <a:normAutofit fontScale="90000"/>
          </a:bodyPr>
          <a:lstStyle/>
          <a:p>
            <a:pPr algn="ctr"/>
            <a:r>
              <a:rPr lang="en-US" dirty="0"/>
              <a:t>Drug use is a crime</a:t>
            </a:r>
            <a:br>
              <a:rPr lang="en-US" dirty="0"/>
            </a:br>
            <a:r>
              <a:rPr lang="en-US" dirty="0"/>
              <a:t>in every state*</a:t>
            </a:r>
          </a:p>
        </p:txBody>
      </p:sp>
      <p:sp>
        <p:nvSpPr>
          <p:cNvPr id="3" name="Content Placeholder 2">
            <a:extLst>
              <a:ext uri="{FF2B5EF4-FFF2-40B4-BE49-F238E27FC236}">
                <a16:creationId xmlns:a16="http://schemas.microsoft.com/office/drawing/2014/main" id="{2D782175-C8A4-3340-8D8E-22809E545D6F}"/>
              </a:ext>
            </a:extLst>
          </p:cNvPr>
          <p:cNvSpPr>
            <a:spLocks noGrp="1"/>
          </p:cNvSpPr>
          <p:nvPr>
            <p:ph idx="1"/>
          </p:nvPr>
        </p:nvSpPr>
        <p:spPr>
          <a:xfrm>
            <a:off x="1077362" y="2286000"/>
            <a:ext cx="9950103" cy="3654830"/>
          </a:xfrm>
        </p:spPr>
        <p:txBody>
          <a:bodyPr>
            <a:normAutofit/>
          </a:bodyPr>
          <a:lstStyle/>
          <a:p>
            <a:r>
              <a:rPr lang="en-US" dirty="0"/>
              <a:t>Person with a substance use disorder who uses an illegal drug daily, is a criminal all day long.</a:t>
            </a:r>
          </a:p>
          <a:p>
            <a:r>
              <a:rPr lang="en-US" dirty="0"/>
              <a:t>The possession of drugs is a crime subject to arrest, fine and imprisonment in every state except Oregon.</a:t>
            </a:r>
          </a:p>
          <a:p>
            <a:r>
              <a:rPr lang="en-US" dirty="0"/>
              <a:t>The penalties for simple possession of addictive drugs like heroin, cocaine, methamphetamine, fentanyl, barbiturates, etc. usually carry prison terms at one year, and often more, and fines of thousands of dollars.</a:t>
            </a:r>
          </a:p>
          <a:p>
            <a:r>
              <a:rPr lang="en-US" dirty="0"/>
              <a:t>The penalties for possession of drugs are often greater than the penalties for crimes like prostitution, shoplifting, petty theft. Repeat penalties can be as great as penalties imposed for burglary and fraud.</a:t>
            </a:r>
          </a:p>
        </p:txBody>
      </p:sp>
    </p:spTree>
    <p:extLst>
      <p:ext uri="{BB962C8B-B14F-4D97-AF65-F5344CB8AC3E}">
        <p14:creationId xmlns:p14="http://schemas.microsoft.com/office/powerpoint/2010/main" val="1047671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16F6-7DCB-3644-BFB9-DE8CC93E7D01}"/>
              </a:ext>
            </a:extLst>
          </p:cNvPr>
          <p:cNvSpPr>
            <a:spLocks noGrp="1"/>
          </p:cNvSpPr>
          <p:nvPr>
            <p:ph type="title"/>
          </p:nvPr>
        </p:nvSpPr>
        <p:spPr/>
        <p:txBody>
          <a:bodyPr/>
          <a:lstStyle/>
          <a:p>
            <a:pPr algn="ctr"/>
            <a:r>
              <a:rPr lang="en-US" dirty="0"/>
              <a:t>The most severely addicted </a:t>
            </a:r>
            <a:br>
              <a:rPr lang="en-US" dirty="0"/>
            </a:br>
            <a:r>
              <a:rPr lang="en-US" dirty="0"/>
              <a:t>are punished more harshly</a:t>
            </a:r>
          </a:p>
        </p:txBody>
      </p:sp>
      <p:sp>
        <p:nvSpPr>
          <p:cNvPr id="3" name="Content Placeholder 2">
            <a:extLst>
              <a:ext uri="{FF2B5EF4-FFF2-40B4-BE49-F238E27FC236}">
                <a16:creationId xmlns:a16="http://schemas.microsoft.com/office/drawing/2014/main" id="{89A7043D-AB27-D149-A3E6-73178B24F747}"/>
              </a:ext>
            </a:extLst>
          </p:cNvPr>
          <p:cNvSpPr>
            <a:spLocks noGrp="1"/>
          </p:cNvSpPr>
          <p:nvPr>
            <p:ph idx="1"/>
          </p:nvPr>
        </p:nvSpPr>
        <p:spPr/>
        <p:txBody>
          <a:bodyPr>
            <a:normAutofit lnSpcReduction="10000"/>
          </a:bodyPr>
          <a:lstStyle/>
          <a:p>
            <a:r>
              <a:rPr lang="en-US" dirty="0"/>
              <a:t>In most states and Federal law, repeated violations of the possession prohibition incur longer and longer sentences.</a:t>
            </a:r>
          </a:p>
          <a:p>
            <a:r>
              <a:rPr lang="en-US" b="1" dirty="0"/>
              <a:t>But repeated violations of possession indicates a more severe substance use disorder and that the person is less responsive to treatment.</a:t>
            </a:r>
          </a:p>
          <a:p>
            <a:r>
              <a:rPr lang="en-US" dirty="0"/>
              <a:t>Substance use disorders are diagnosable diseases. Is it just to punish people for behavior that is characteristic of a disease and that does not hurt others?</a:t>
            </a:r>
          </a:p>
          <a:p>
            <a:r>
              <a:rPr lang="en-US" dirty="0"/>
              <a:t>A person with a more severe addiction will find it harder to quit and is more likely to relapse. Relapse means using drugs again. If caught they will be punished more severely.</a:t>
            </a:r>
          </a:p>
          <a:p>
            <a:r>
              <a:rPr lang="en-US" dirty="0"/>
              <a:t>This is patently cruel, but perfectly illustrates the drug policy paradigm.</a:t>
            </a:r>
          </a:p>
        </p:txBody>
      </p:sp>
    </p:spTree>
    <p:extLst>
      <p:ext uri="{BB962C8B-B14F-4D97-AF65-F5344CB8AC3E}">
        <p14:creationId xmlns:p14="http://schemas.microsoft.com/office/powerpoint/2010/main" val="2536984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2A77-5862-014D-800D-E872AB37F91C}"/>
              </a:ext>
            </a:extLst>
          </p:cNvPr>
          <p:cNvSpPr>
            <a:spLocks noGrp="1"/>
          </p:cNvSpPr>
          <p:nvPr>
            <p:ph type="title"/>
          </p:nvPr>
        </p:nvSpPr>
        <p:spPr>
          <a:xfrm>
            <a:off x="1077362" y="720434"/>
            <a:ext cx="9950103" cy="565441"/>
          </a:xfrm>
        </p:spPr>
        <p:txBody>
          <a:bodyPr>
            <a:normAutofit fontScale="90000"/>
          </a:bodyPr>
          <a:lstStyle/>
          <a:p>
            <a:pPr algn="ctr"/>
            <a:r>
              <a:rPr lang="en-US" dirty="0"/>
              <a:t>Prohibition creates the drugs and crime connection</a:t>
            </a:r>
          </a:p>
        </p:txBody>
      </p:sp>
      <p:sp>
        <p:nvSpPr>
          <p:cNvPr id="3" name="Content Placeholder 2">
            <a:extLst>
              <a:ext uri="{FF2B5EF4-FFF2-40B4-BE49-F238E27FC236}">
                <a16:creationId xmlns:a16="http://schemas.microsoft.com/office/drawing/2014/main" id="{059791D0-3A39-C74A-8914-97C3CA8F6CF8}"/>
              </a:ext>
            </a:extLst>
          </p:cNvPr>
          <p:cNvSpPr>
            <a:spLocks noGrp="1"/>
          </p:cNvSpPr>
          <p:nvPr>
            <p:ph idx="1"/>
          </p:nvPr>
        </p:nvSpPr>
        <p:spPr>
          <a:xfrm>
            <a:off x="1077362" y="1585913"/>
            <a:ext cx="9950103" cy="4354917"/>
          </a:xfrm>
        </p:spPr>
        <p:txBody>
          <a:bodyPr>
            <a:normAutofit/>
          </a:bodyPr>
          <a:lstStyle/>
          <a:p>
            <a:r>
              <a:rPr lang="en-US" dirty="0"/>
              <a:t>People who use drugs are forced into unemployment and homelessness.</a:t>
            </a:r>
          </a:p>
          <a:p>
            <a:r>
              <a:rPr lang="en-US" dirty="0"/>
              <a:t>People who use drugs need to find the money to live and pay for expensive drugs.</a:t>
            </a:r>
          </a:p>
          <a:p>
            <a:r>
              <a:rPr lang="en-US" dirty="0"/>
              <a:t>Punishments for property crimes are often less than penalties for possession of drugs.</a:t>
            </a:r>
          </a:p>
          <a:p>
            <a:r>
              <a:rPr lang="en-US" dirty="0"/>
              <a:t>Person who uses drugs forced to self-identify as “outlaw,” “law-breaker,” ”criminal.”</a:t>
            </a:r>
          </a:p>
          <a:p>
            <a:r>
              <a:rPr lang="en-US" dirty="0"/>
              <a:t>Note, the use of drugs by itself does not create any desire or inclination to commit crime.  </a:t>
            </a:r>
          </a:p>
          <a:p>
            <a:r>
              <a:rPr lang="en-US" dirty="0"/>
              <a:t>With the social and economic structure created by drug prohibition, having a substance use disorder means remunerative crime (to make money) becomes necessary and logical.</a:t>
            </a:r>
          </a:p>
          <a:p>
            <a:r>
              <a:rPr lang="en-US" b="1" dirty="0"/>
              <a:t>Heroin and cocaine are refined agricultural products like sugar or cocoa. They are cheap to produce or transport. They are expensive because they are illegal.</a:t>
            </a:r>
          </a:p>
        </p:txBody>
      </p:sp>
    </p:spTree>
    <p:extLst>
      <p:ext uri="{BB962C8B-B14F-4D97-AF65-F5344CB8AC3E}">
        <p14:creationId xmlns:p14="http://schemas.microsoft.com/office/powerpoint/2010/main" val="4244585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A8995-7D95-DF46-9A80-3DBFC7C1FB29}"/>
              </a:ext>
            </a:extLst>
          </p:cNvPr>
          <p:cNvSpPr>
            <a:spLocks noGrp="1"/>
          </p:cNvSpPr>
          <p:nvPr>
            <p:ph type="title"/>
          </p:nvPr>
        </p:nvSpPr>
        <p:spPr>
          <a:xfrm>
            <a:off x="1077362" y="720434"/>
            <a:ext cx="9950103" cy="665454"/>
          </a:xfrm>
        </p:spPr>
        <p:txBody>
          <a:bodyPr>
            <a:normAutofit fontScale="90000"/>
          </a:bodyPr>
          <a:lstStyle/>
          <a:p>
            <a:pPr algn="ctr"/>
            <a:r>
              <a:rPr lang="en-US" dirty="0"/>
              <a:t>Because drugs are illegal</a:t>
            </a:r>
            <a:br>
              <a:rPr lang="en-US" dirty="0"/>
            </a:br>
            <a:r>
              <a:rPr lang="en-US" dirty="0"/>
              <a:t>they can only be purchased for CASH</a:t>
            </a:r>
          </a:p>
        </p:txBody>
      </p:sp>
      <p:sp>
        <p:nvSpPr>
          <p:cNvPr id="3" name="Content Placeholder 2">
            <a:extLst>
              <a:ext uri="{FF2B5EF4-FFF2-40B4-BE49-F238E27FC236}">
                <a16:creationId xmlns:a16="http://schemas.microsoft.com/office/drawing/2014/main" id="{F6720B24-CC69-7148-A40E-CC1FA9A235E8}"/>
              </a:ext>
            </a:extLst>
          </p:cNvPr>
          <p:cNvSpPr>
            <a:spLocks noGrp="1"/>
          </p:cNvSpPr>
          <p:nvPr>
            <p:ph idx="1"/>
          </p:nvPr>
        </p:nvSpPr>
        <p:spPr>
          <a:xfrm>
            <a:off x="1077362" y="1657350"/>
            <a:ext cx="9950103" cy="4283480"/>
          </a:xfrm>
        </p:spPr>
        <p:txBody>
          <a:bodyPr>
            <a:normAutofit fontScale="92500" lnSpcReduction="20000"/>
          </a:bodyPr>
          <a:lstStyle/>
          <a:p>
            <a:r>
              <a:rPr lang="en-US" b="1" dirty="0"/>
              <a:t>CASH DRIVES VIOLENCE</a:t>
            </a:r>
          </a:p>
          <a:p>
            <a:r>
              <a:rPr lang="en-US" dirty="0"/>
              <a:t>Cash is a target for robbers.</a:t>
            </a:r>
          </a:p>
          <a:p>
            <a:r>
              <a:rPr lang="en-US" dirty="0"/>
              <a:t>Cash is tempting for employees to try to embezzle. </a:t>
            </a:r>
          </a:p>
          <a:p>
            <a:r>
              <a:rPr lang="en-US" dirty="0"/>
              <a:t>Illegal drug sellers cannot hire off-duty police or licensed private security services.</a:t>
            </a:r>
          </a:p>
          <a:p>
            <a:r>
              <a:rPr lang="en-US" dirty="0"/>
              <a:t>Illegal drug sellers hire their own gun-toting security.</a:t>
            </a:r>
          </a:p>
          <a:p>
            <a:r>
              <a:rPr lang="en-US" dirty="0"/>
              <a:t>A greater reputation for violence is better to deter robbery or disloyalty.</a:t>
            </a:r>
          </a:p>
          <a:p>
            <a:r>
              <a:rPr lang="en-US" b="1" dirty="0"/>
              <a:t>CASH DRIVES CORRUPTION</a:t>
            </a:r>
          </a:p>
          <a:p>
            <a:r>
              <a:rPr lang="en-US" dirty="0"/>
              <a:t>Lots of cash needs to be “laundered” – you can’t buy a house or a car with cash, etc.</a:t>
            </a:r>
          </a:p>
          <a:p>
            <a:r>
              <a:rPr lang="en-US" dirty="0"/>
              <a:t>Money laundering requires corrupting banks, creating false corporations, and bogus economic activity.</a:t>
            </a:r>
          </a:p>
          <a:p>
            <a:r>
              <a:rPr lang="en-US" dirty="0"/>
              <a:t>A constant supply of cash makes illegal payoffs and corruption easier.</a:t>
            </a:r>
          </a:p>
        </p:txBody>
      </p:sp>
    </p:spTree>
    <p:extLst>
      <p:ext uri="{BB962C8B-B14F-4D97-AF65-F5344CB8AC3E}">
        <p14:creationId xmlns:p14="http://schemas.microsoft.com/office/powerpoint/2010/main" val="304811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6804-B62F-5A49-81BB-561E9825A215}"/>
              </a:ext>
            </a:extLst>
          </p:cNvPr>
          <p:cNvSpPr>
            <a:spLocks noGrp="1"/>
          </p:cNvSpPr>
          <p:nvPr>
            <p:ph type="title"/>
          </p:nvPr>
        </p:nvSpPr>
        <p:spPr>
          <a:xfrm>
            <a:off x="1077362" y="720434"/>
            <a:ext cx="9950103" cy="439293"/>
          </a:xfrm>
        </p:spPr>
        <p:txBody>
          <a:bodyPr>
            <a:normAutofit fontScale="90000"/>
          </a:bodyPr>
          <a:lstStyle/>
          <a:p>
            <a:pPr algn="ctr"/>
            <a:r>
              <a:rPr lang="en-US" dirty="0"/>
              <a:t> Overview</a:t>
            </a:r>
          </a:p>
        </p:txBody>
      </p:sp>
      <p:sp>
        <p:nvSpPr>
          <p:cNvPr id="3" name="Content Placeholder 2">
            <a:extLst>
              <a:ext uri="{FF2B5EF4-FFF2-40B4-BE49-F238E27FC236}">
                <a16:creationId xmlns:a16="http://schemas.microsoft.com/office/drawing/2014/main" id="{5A799332-2A74-7140-B1C1-9BF9F5C8FA5A}"/>
              </a:ext>
            </a:extLst>
          </p:cNvPr>
          <p:cNvSpPr>
            <a:spLocks noGrp="1"/>
          </p:cNvSpPr>
          <p:nvPr>
            <p:ph idx="1"/>
          </p:nvPr>
        </p:nvSpPr>
        <p:spPr>
          <a:xfrm>
            <a:off x="1077362" y="1349298"/>
            <a:ext cx="9950103" cy="4591532"/>
          </a:xfrm>
        </p:spPr>
        <p:txBody>
          <a:bodyPr>
            <a:normAutofit/>
          </a:bodyPr>
          <a:lstStyle/>
          <a:p>
            <a:pPr marL="0" indent="0" algn="ctr">
              <a:buNone/>
            </a:pPr>
            <a:endParaRPr lang="en-US" dirty="0"/>
          </a:p>
          <a:p>
            <a:pPr marL="0" indent="0">
              <a:buNone/>
            </a:pPr>
            <a:r>
              <a:rPr lang="en-US" dirty="0"/>
              <a:t>Current drug policy is grounded in a historical paradigm of distrust and contempt of people</a:t>
            </a:r>
          </a:p>
          <a:p>
            <a:pPr marL="0" indent="0">
              <a:buNone/>
            </a:pPr>
            <a:r>
              <a:rPr lang="en-US" dirty="0"/>
              <a:t>           who use drugs.</a:t>
            </a:r>
          </a:p>
          <a:p>
            <a:pPr marL="0" indent="0">
              <a:buNone/>
            </a:pPr>
            <a:r>
              <a:rPr lang="en-US" dirty="0"/>
              <a:t>An implicit policy goal is to maintain White supremacy and control “dangerous classes.”</a:t>
            </a:r>
          </a:p>
          <a:p>
            <a:pPr marL="0" indent="0">
              <a:buNone/>
            </a:pPr>
            <a:r>
              <a:rPr lang="en-US" dirty="0"/>
              <a:t>The operational features and theoretical premises of drug policy are built on fallacies.</a:t>
            </a:r>
          </a:p>
          <a:p>
            <a:pPr marL="0" indent="0">
              <a:buNone/>
            </a:pPr>
            <a:r>
              <a:rPr lang="en-US" dirty="0"/>
              <a:t>If you don’t use drugs, your risk of overdose is close to zero.</a:t>
            </a:r>
          </a:p>
          <a:p>
            <a:pPr marL="0" indent="0">
              <a:buNone/>
            </a:pPr>
            <a:r>
              <a:rPr lang="en-US" dirty="0"/>
              <a:t>Drug policy </a:t>
            </a:r>
            <a:r>
              <a:rPr lang="en-US" b="1" dirty="0"/>
              <a:t>should</a:t>
            </a:r>
            <a:r>
              <a:rPr lang="en-US" dirty="0"/>
              <a:t> reduce the suffering and protect the lives of people who use drugs.</a:t>
            </a:r>
          </a:p>
        </p:txBody>
      </p:sp>
    </p:spTree>
    <p:extLst>
      <p:ext uri="{BB962C8B-B14F-4D97-AF65-F5344CB8AC3E}">
        <p14:creationId xmlns:p14="http://schemas.microsoft.com/office/powerpoint/2010/main" val="1057129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A342-1F6C-584A-90F7-B7B9FED1907E}"/>
              </a:ext>
            </a:extLst>
          </p:cNvPr>
          <p:cNvSpPr>
            <a:spLocks noGrp="1"/>
          </p:cNvSpPr>
          <p:nvPr>
            <p:ph type="title"/>
          </p:nvPr>
        </p:nvSpPr>
        <p:spPr>
          <a:xfrm>
            <a:off x="1077362" y="720434"/>
            <a:ext cx="9950103" cy="708316"/>
          </a:xfrm>
        </p:spPr>
        <p:txBody>
          <a:bodyPr>
            <a:normAutofit fontScale="90000"/>
          </a:bodyPr>
          <a:lstStyle/>
          <a:p>
            <a:pPr algn="ctr"/>
            <a:r>
              <a:rPr lang="en-US" dirty="0"/>
              <a:t>Managing an illegal drug business </a:t>
            </a:r>
            <a:br>
              <a:rPr lang="en-US" dirty="0"/>
            </a:br>
            <a:r>
              <a:rPr lang="en-US" dirty="0"/>
              <a:t>requires violence</a:t>
            </a:r>
          </a:p>
        </p:txBody>
      </p:sp>
      <p:sp>
        <p:nvSpPr>
          <p:cNvPr id="3" name="Content Placeholder 2">
            <a:extLst>
              <a:ext uri="{FF2B5EF4-FFF2-40B4-BE49-F238E27FC236}">
                <a16:creationId xmlns:a16="http://schemas.microsoft.com/office/drawing/2014/main" id="{54A42CF2-6C28-2D49-8205-F2B19680B279}"/>
              </a:ext>
            </a:extLst>
          </p:cNvPr>
          <p:cNvSpPr>
            <a:spLocks noGrp="1"/>
          </p:cNvSpPr>
          <p:nvPr>
            <p:ph idx="1"/>
          </p:nvPr>
        </p:nvSpPr>
        <p:spPr>
          <a:xfrm>
            <a:off x="1077362" y="1643063"/>
            <a:ext cx="9950103" cy="4297767"/>
          </a:xfrm>
        </p:spPr>
        <p:txBody>
          <a:bodyPr>
            <a:normAutofit lnSpcReduction="10000"/>
          </a:bodyPr>
          <a:lstStyle/>
          <a:p>
            <a:r>
              <a:rPr lang="en-US" dirty="0"/>
              <a:t>Very low barrier to entry.</a:t>
            </a:r>
          </a:p>
          <a:p>
            <a:r>
              <a:rPr lang="en-US" dirty="0"/>
              <a:t>Very high return on investment at all levels.</a:t>
            </a:r>
          </a:p>
          <a:p>
            <a:r>
              <a:rPr lang="en-US" b="1" dirty="0"/>
              <a:t>All cash business has high robbery risk</a:t>
            </a:r>
            <a:r>
              <a:rPr lang="en-US" dirty="0"/>
              <a:t>. Drug seller can’t report robbery to law enforcement for investigation or justice. Drug dealer security requires credible threat of violence.</a:t>
            </a:r>
          </a:p>
          <a:p>
            <a:r>
              <a:rPr lang="en-US" dirty="0"/>
              <a:t>Law enforcement’s surveillance &amp; wiretapping leads to coded communications regarding transactions.  </a:t>
            </a:r>
          </a:p>
          <a:p>
            <a:r>
              <a:rPr lang="en-US" dirty="0"/>
              <a:t>Everyone arrested is encourage to inform against partners. Violent retribution is the primary protection against partners becoming informants.</a:t>
            </a:r>
          </a:p>
          <a:p>
            <a:r>
              <a:rPr lang="en-US" dirty="0"/>
              <a:t>Advancement in the business is very threatening and dangerous.</a:t>
            </a:r>
          </a:p>
          <a:p>
            <a:r>
              <a:rPr lang="en-US" dirty="0"/>
              <a:t>Drug dealer conflict excluded from legal dispute resolution like courts.</a:t>
            </a:r>
          </a:p>
          <a:p>
            <a:r>
              <a:rPr lang="en-US" b="1" dirty="0"/>
              <a:t>Violence is the remedy against thieves, informants, business rivals, competitors. </a:t>
            </a:r>
          </a:p>
        </p:txBody>
      </p:sp>
    </p:spTree>
    <p:extLst>
      <p:ext uri="{BB962C8B-B14F-4D97-AF65-F5344CB8AC3E}">
        <p14:creationId xmlns:p14="http://schemas.microsoft.com/office/powerpoint/2010/main" val="19276277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C1C6-5F0E-E54D-921D-42870410EFF7}"/>
              </a:ext>
            </a:extLst>
          </p:cNvPr>
          <p:cNvSpPr>
            <a:spLocks noGrp="1"/>
          </p:cNvSpPr>
          <p:nvPr>
            <p:ph type="title"/>
          </p:nvPr>
        </p:nvSpPr>
        <p:spPr>
          <a:xfrm>
            <a:off x="1077362" y="720434"/>
            <a:ext cx="9950103" cy="865479"/>
          </a:xfrm>
        </p:spPr>
        <p:txBody>
          <a:bodyPr>
            <a:normAutofit/>
          </a:bodyPr>
          <a:lstStyle/>
          <a:p>
            <a:pPr algn="ctr"/>
            <a:r>
              <a:rPr lang="en-US" dirty="0"/>
              <a:t>Drug policy leads to abandoned neighborhoods</a:t>
            </a:r>
          </a:p>
        </p:txBody>
      </p:sp>
      <p:sp>
        <p:nvSpPr>
          <p:cNvPr id="3" name="Content Placeholder 2">
            <a:extLst>
              <a:ext uri="{FF2B5EF4-FFF2-40B4-BE49-F238E27FC236}">
                <a16:creationId xmlns:a16="http://schemas.microsoft.com/office/drawing/2014/main" id="{8846BBD4-C22A-FC47-AE85-8CB651B0BF4B}"/>
              </a:ext>
            </a:extLst>
          </p:cNvPr>
          <p:cNvSpPr>
            <a:spLocks noGrp="1"/>
          </p:cNvSpPr>
          <p:nvPr>
            <p:ph idx="1"/>
          </p:nvPr>
        </p:nvSpPr>
        <p:spPr>
          <a:xfrm>
            <a:off x="1077362" y="1800225"/>
            <a:ext cx="9950103" cy="4140605"/>
          </a:xfrm>
        </p:spPr>
        <p:txBody>
          <a:bodyPr>
            <a:normAutofit lnSpcReduction="10000"/>
          </a:bodyPr>
          <a:lstStyle/>
          <a:p>
            <a:r>
              <a:rPr lang="en-US" dirty="0"/>
              <a:t>Impoverishment of drug users leads to homelessness.</a:t>
            </a:r>
          </a:p>
          <a:p>
            <a:r>
              <a:rPr lang="en-US" dirty="0"/>
              <a:t>Drug laws requiring the eviction of drug users leads to homelessness.</a:t>
            </a:r>
          </a:p>
          <a:p>
            <a:r>
              <a:rPr lang="en-US" dirty="0"/>
              <a:t>Homeless drug users and illegal drug markets co-locate.</a:t>
            </a:r>
          </a:p>
          <a:p>
            <a:r>
              <a:rPr lang="en-US" dirty="0"/>
              <a:t>Unemployed drug users panhandle, engage in prostitution, petty theft in their immediate area.</a:t>
            </a:r>
          </a:p>
          <a:p>
            <a:r>
              <a:rPr lang="en-US" b="1" dirty="0"/>
              <a:t>Neighborhood downward spiral caused by or aggravated by drug policy.</a:t>
            </a:r>
          </a:p>
          <a:p>
            <a:r>
              <a:rPr lang="en-US" dirty="0"/>
              <a:t>Additional housing and businesses abandoned.</a:t>
            </a:r>
          </a:p>
          <a:p>
            <a:r>
              <a:rPr lang="en-US" dirty="0"/>
              <a:t>Redevelopment and investment in crime-filled neighborhoods is more risky and less likely to be profitable.</a:t>
            </a:r>
          </a:p>
          <a:p>
            <a:r>
              <a:rPr lang="en-US" dirty="0"/>
              <a:t>Tax burden increases on others.</a:t>
            </a:r>
          </a:p>
        </p:txBody>
      </p:sp>
    </p:spTree>
    <p:extLst>
      <p:ext uri="{BB962C8B-B14F-4D97-AF65-F5344CB8AC3E}">
        <p14:creationId xmlns:p14="http://schemas.microsoft.com/office/powerpoint/2010/main" val="1676918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D2318-C031-774C-8994-16540E53EDC5}"/>
              </a:ext>
            </a:extLst>
          </p:cNvPr>
          <p:cNvSpPr>
            <a:spLocks noGrp="1"/>
          </p:cNvSpPr>
          <p:nvPr>
            <p:ph type="title"/>
          </p:nvPr>
        </p:nvSpPr>
        <p:spPr>
          <a:xfrm>
            <a:off x="1077362" y="720434"/>
            <a:ext cx="9950103" cy="952249"/>
          </a:xfrm>
        </p:spPr>
        <p:txBody>
          <a:bodyPr>
            <a:normAutofit/>
          </a:bodyPr>
          <a:lstStyle/>
          <a:p>
            <a:pPr algn="ctr"/>
            <a:r>
              <a:rPr lang="en-US" dirty="0"/>
              <a:t>Huge expenditure on mass incarceration</a:t>
            </a:r>
          </a:p>
        </p:txBody>
      </p:sp>
      <p:sp>
        <p:nvSpPr>
          <p:cNvPr id="3" name="Content Placeholder 2">
            <a:extLst>
              <a:ext uri="{FF2B5EF4-FFF2-40B4-BE49-F238E27FC236}">
                <a16:creationId xmlns:a16="http://schemas.microsoft.com/office/drawing/2014/main" id="{8F0575E2-866A-2C4C-98FA-A6461A573783}"/>
              </a:ext>
            </a:extLst>
          </p:cNvPr>
          <p:cNvSpPr>
            <a:spLocks noGrp="1"/>
          </p:cNvSpPr>
          <p:nvPr>
            <p:ph idx="1"/>
          </p:nvPr>
        </p:nvSpPr>
        <p:spPr/>
        <p:txBody>
          <a:bodyPr>
            <a:normAutofit lnSpcReduction="10000"/>
          </a:bodyPr>
          <a:lstStyle/>
          <a:p>
            <a:r>
              <a:rPr lang="en-US" dirty="0"/>
              <a:t>Approximately one-seventh of those in state prisons are serving a sentence for drug distribution or drug possession (2018), at a cost of $7.9 billion (2019).  </a:t>
            </a:r>
          </a:p>
          <a:p>
            <a:r>
              <a:rPr lang="en-US" dirty="0"/>
              <a:t>A large fraction of those in prison have parole or probation revoked because of a drug relapse.</a:t>
            </a:r>
          </a:p>
          <a:p>
            <a:r>
              <a:rPr lang="en-US" dirty="0"/>
              <a:t>Of those in prison, estimates are that between two-thirds and 80 had substance use disorders or were under the influence of drugs and/or alcohol at the time of the offense.  Many were stealing to support themselves and to purchase their drugs.</a:t>
            </a:r>
          </a:p>
          <a:p>
            <a:r>
              <a:rPr lang="en-US" dirty="0"/>
              <a:t>Most persons in prison with substance use disorders do not get any treatment.</a:t>
            </a:r>
          </a:p>
          <a:p>
            <a:r>
              <a:rPr lang="en-US" dirty="0"/>
              <a:t>Total state prison expenditures, $56.6 billion (2019) </a:t>
            </a:r>
          </a:p>
        </p:txBody>
      </p:sp>
    </p:spTree>
    <p:extLst>
      <p:ext uri="{BB962C8B-B14F-4D97-AF65-F5344CB8AC3E}">
        <p14:creationId xmlns:p14="http://schemas.microsoft.com/office/powerpoint/2010/main" val="1009838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998D6E90-577B-4973-B60A-2700290E6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43D701-69EA-8D4E-A2C5-9481E6E87F55}"/>
              </a:ext>
            </a:extLst>
          </p:cNvPr>
          <p:cNvSpPr>
            <a:spLocks noGrp="1"/>
          </p:cNvSpPr>
          <p:nvPr>
            <p:ph type="title"/>
          </p:nvPr>
        </p:nvSpPr>
        <p:spPr>
          <a:xfrm>
            <a:off x="1084728" y="1597961"/>
            <a:ext cx="2628969" cy="3162300"/>
          </a:xfrm>
        </p:spPr>
        <p:txBody>
          <a:bodyPr vert="horz" lIns="91440" tIns="45720" rIns="91440" bIns="45720" rtlCol="0" anchor="t">
            <a:normAutofit fontScale="90000"/>
          </a:bodyPr>
          <a:lstStyle/>
          <a:p>
            <a:r>
              <a:rPr lang="en-US" sz="2400" dirty="0"/>
              <a:t>430,926 drug offenders incarcerated in U.S.</a:t>
            </a:r>
            <a:br>
              <a:rPr lang="en-US" sz="2400" dirty="0"/>
            </a:br>
            <a:r>
              <a:rPr lang="en-US" sz="2400" dirty="0"/>
              <a:t>2019</a:t>
            </a:r>
            <a:br>
              <a:rPr lang="en-US" sz="2400" dirty="0"/>
            </a:br>
            <a:br>
              <a:rPr lang="en-US" sz="2400" dirty="0"/>
            </a:br>
            <a:r>
              <a:rPr lang="en-US" sz="1400" b="0" dirty="0"/>
              <a:t>Data from The Sentencing Project, May 2021, “Factsheet: Trends in U.S. Corrections”</a:t>
            </a:r>
            <a:endParaRPr lang="en-US" sz="2400" b="0" dirty="0"/>
          </a:p>
        </p:txBody>
      </p:sp>
      <p:sp>
        <p:nvSpPr>
          <p:cNvPr id="14" name="Freeform: Shape 13">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Content Placeholder 4" descr="Chart, bar chart&#10;&#10;Description automatically generated">
            <a:extLst>
              <a:ext uri="{FF2B5EF4-FFF2-40B4-BE49-F238E27FC236}">
                <a16:creationId xmlns:a16="http://schemas.microsoft.com/office/drawing/2014/main" id="{778B8923-76BA-A44C-8E5C-BB6A3F448A6C}"/>
              </a:ext>
            </a:extLst>
          </p:cNvPr>
          <p:cNvPicPr>
            <a:picLocks noGrp="1" noChangeAspect="1"/>
          </p:cNvPicPr>
          <p:nvPr>
            <p:ph idx="1"/>
          </p:nvPr>
        </p:nvPicPr>
        <p:blipFill>
          <a:blip r:embed="rId2"/>
          <a:stretch>
            <a:fillRect/>
          </a:stretch>
        </p:blipFill>
        <p:spPr>
          <a:xfrm>
            <a:off x="6000616" y="914199"/>
            <a:ext cx="3532824" cy="4975810"/>
          </a:xfrm>
          <a:prstGeom prst="rect">
            <a:avLst/>
          </a:prstGeom>
        </p:spPr>
      </p:pic>
    </p:spTree>
    <p:extLst>
      <p:ext uri="{BB962C8B-B14F-4D97-AF65-F5344CB8AC3E}">
        <p14:creationId xmlns:p14="http://schemas.microsoft.com/office/powerpoint/2010/main" val="2110796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AD11-595F-0949-9A6C-02229E814E55}"/>
              </a:ext>
            </a:extLst>
          </p:cNvPr>
          <p:cNvSpPr>
            <a:spLocks noGrp="1"/>
          </p:cNvSpPr>
          <p:nvPr>
            <p:ph type="title"/>
          </p:nvPr>
        </p:nvSpPr>
        <p:spPr>
          <a:xfrm>
            <a:off x="1077362" y="720434"/>
            <a:ext cx="9950103" cy="729225"/>
          </a:xfrm>
        </p:spPr>
        <p:txBody>
          <a:bodyPr/>
          <a:lstStyle/>
          <a:p>
            <a:pPr algn="ctr"/>
            <a:r>
              <a:rPr lang="en-US" dirty="0"/>
              <a:t>Contemplating the scale of U.S. incarceration</a:t>
            </a:r>
          </a:p>
        </p:txBody>
      </p:sp>
      <p:sp>
        <p:nvSpPr>
          <p:cNvPr id="3" name="Content Placeholder 2">
            <a:extLst>
              <a:ext uri="{FF2B5EF4-FFF2-40B4-BE49-F238E27FC236}">
                <a16:creationId xmlns:a16="http://schemas.microsoft.com/office/drawing/2014/main" id="{4146F367-8820-5E4D-9254-D795AE8C12E9}"/>
              </a:ext>
            </a:extLst>
          </p:cNvPr>
          <p:cNvSpPr>
            <a:spLocks noGrp="1"/>
          </p:cNvSpPr>
          <p:nvPr>
            <p:ph idx="1"/>
          </p:nvPr>
        </p:nvSpPr>
        <p:spPr>
          <a:xfrm>
            <a:off x="1077362" y="1839952"/>
            <a:ext cx="9950103" cy="3568390"/>
          </a:xfrm>
        </p:spPr>
        <p:txBody>
          <a:bodyPr/>
          <a:lstStyle/>
          <a:p>
            <a:r>
              <a:rPr lang="en-US" dirty="0"/>
              <a:t>Imagine every U.S. state as an independent nation.</a:t>
            </a:r>
          </a:p>
          <a:p>
            <a:r>
              <a:rPr lang="en-US" dirty="0"/>
              <a:t>Let’s look at the incarceration rates of all the nations and the U.S. states</a:t>
            </a:r>
          </a:p>
          <a:p>
            <a:r>
              <a:rPr lang="en-US" dirty="0"/>
              <a:t>24 states would have the highest incarceration rate in the world — higher even than the United States. </a:t>
            </a:r>
          </a:p>
          <a:p>
            <a:r>
              <a:rPr lang="en-US" dirty="0"/>
              <a:t>M</a:t>
            </a:r>
            <a:r>
              <a:rPr lang="en-US" b="1" dirty="0"/>
              <a:t>assachusetts, the state with the lowest incarceration rate in the nation</a:t>
            </a:r>
            <a:r>
              <a:rPr lang="en-US" dirty="0"/>
              <a:t>, </a:t>
            </a:r>
            <a:r>
              <a:rPr lang="en-US" b="1" dirty="0"/>
              <a:t>would rank 17th in the world </a:t>
            </a:r>
            <a:r>
              <a:rPr lang="en-US" dirty="0"/>
              <a:t>with an incarceration rate </a:t>
            </a:r>
            <a:r>
              <a:rPr lang="en-US" b="1" dirty="0"/>
              <a:t>higher than Iran, Colombia</a:t>
            </a:r>
            <a:r>
              <a:rPr lang="en-US" dirty="0"/>
              <a:t>, and all the founding NATO nations.</a:t>
            </a:r>
          </a:p>
          <a:p>
            <a:r>
              <a:rPr lang="en-US" dirty="0"/>
              <a:t>Our drug policy has relied on incarceration.</a:t>
            </a:r>
          </a:p>
        </p:txBody>
      </p:sp>
    </p:spTree>
    <p:extLst>
      <p:ext uri="{BB962C8B-B14F-4D97-AF65-F5344CB8AC3E}">
        <p14:creationId xmlns:p14="http://schemas.microsoft.com/office/powerpoint/2010/main" val="9663739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1FE311-07A1-9F46-B6EA-3E7A9CB195F6}"/>
              </a:ext>
            </a:extLst>
          </p:cNvPr>
          <p:cNvSpPr>
            <a:spLocks noGrp="1"/>
          </p:cNvSpPr>
          <p:nvPr>
            <p:ph type="title"/>
          </p:nvPr>
        </p:nvSpPr>
        <p:spPr>
          <a:xfrm>
            <a:off x="1077362" y="720433"/>
            <a:ext cx="9950103" cy="1242181"/>
          </a:xfrm>
        </p:spPr>
        <p:txBody>
          <a:bodyPr>
            <a:normAutofit fontScale="90000"/>
          </a:bodyPr>
          <a:lstStyle/>
          <a:p>
            <a:pPr algn="ctr"/>
            <a:r>
              <a:rPr lang="en-US" dirty="0"/>
              <a:t>New anti-drug laws drove imprisonment growth</a:t>
            </a:r>
            <a:br>
              <a:rPr lang="en-US" dirty="0"/>
            </a:br>
            <a:r>
              <a:rPr lang="en-US" dirty="0"/>
              <a:t>for 35 years,</a:t>
            </a:r>
            <a:br>
              <a:rPr lang="en-US" dirty="0"/>
            </a:br>
            <a:r>
              <a:rPr lang="en-US" dirty="0"/>
              <a:t>Federal Prison Population FY1980-FY2021</a:t>
            </a:r>
          </a:p>
        </p:txBody>
      </p:sp>
      <p:pic>
        <p:nvPicPr>
          <p:cNvPr id="8" name="Content Placeholder 7" descr="Chart, line chart&#10;&#10;Description automatically generated">
            <a:extLst>
              <a:ext uri="{FF2B5EF4-FFF2-40B4-BE49-F238E27FC236}">
                <a16:creationId xmlns:a16="http://schemas.microsoft.com/office/drawing/2014/main" id="{CCCBBAB0-04BC-604E-B816-A98537ED1732}"/>
              </a:ext>
            </a:extLst>
          </p:cNvPr>
          <p:cNvPicPr>
            <a:picLocks noGrp="1" noChangeAspect="1"/>
          </p:cNvPicPr>
          <p:nvPr>
            <p:ph idx="1"/>
          </p:nvPr>
        </p:nvPicPr>
        <p:blipFill>
          <a:blip r:embed="rId2"/>
          <a:stretch>
            <a:fillRect/>
          </a:stretch>
        </p:blipFill>
        <p:spPr>
          <a:xfrm>
            <a:off x="2187893" y="2427288"/>
            <a:ext cx="7728901" cy="3513137"/>
          </a:xfrm>
        </p:spPr>
      </p:pic>
    </p:spTree>
    <p:extLst>
      <p:ext uri="{BB962C8B-B14F-4D97-AF65-F5344CB8AC3E}">
        <p14:creationId xmlns:p14="http://schemas.microsoft.com/office/powerpoint/2010/main" val="1569845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64A6-FDD8-C64B-BEEF-7060942DBD00}"/>
              </a:ext>
            </a:extLst>
          </p:cNvPr>
          <p:cNvSpPr>
            <a:spLocks noGrp="1"/>
          </p:cNvSpPr>
          <p:nvPr>
            <p:ph type="title"/>
          </p:nvPr>
        </p:nvSpPr>
        <p:spPr>
          <a:xfrm>
            <a:off x="1077362" y="720434"/>
            <a:ext cx="9950103" cy="882588"/>
          </a:xfrm>
        </p:spPr>
        <p:txBody>
          <a:bodyPr>
            <a:normAutofit fontScale="90000"/>
          </a:bodyPr>
          <a:lstStyle/>
          <a:p>
            <a:pPr algn="ctr"/>
            <a:r>
              <a:rPr lang="en-US" dirty="0"/>
              <a:t>Drug enforcement drives growing</a:t>
            </a:r>
            <a:br>
              <a:rPr lang="en-US" dirty="0"/>
            </a:br>
            <a:r>
              <a:rPr lang="en-US" dirty="0"/>
              <a:t>Racial disparity in Federal Prison 1995-2016</a:t>
            </a:r>
          </a:p>
        </p:txBody>
      </p:sp>
      <p:pic>
        <p:nvPicPr>
          <p:cNvPr id="5" name="Content Placeholder 4" descr="Chart, line chart&#10;&#10;Description automatically generated">
            <a:extLst>
              <a:ext uri="{FF2B5EF4-FFF2-40B4-BE49-F238E27FC236}">
                <a16:creationId xmlns:a16="http://schemas.microsoft.com/office/drawing/2014/main" id="{76EEE4D5-6FE8-5B4B-AA87-3C04F8D7C4EE}"/>
              </a:ext>
            </a:extLst>
          </p:cNvPr>
          <p:cNvPicPr>
            <a:picLocks noGrp="1" noChangeAspect="1"/>
          </p:cNvPicPr>
          <p:nvPr>
            <p:ph idx="1"/>
          </p:nvPr>
        </p:nvPicPr>
        <p:blipFill>
          <a:blip r:embed="rId2"/>
          <a:stretch>
            <a:fillRect/>
          </a:stretch>
        </p:blipFill>
        <p:spPr>
          <a:xfrm>
            <a:off x="1257305" y="1603022"/>
            <a:ext cx="9161100" cy="3513137"/>
          </a:xfrm>
        </p:spPr>
      </p:pic>
    </p:spTree>
    <p:extLst>
      <p:ext uri="{BB962C8B-B14F-4D97-AF65-F5344CB8AC3E}">
        <p14:creationId xmlns:p14="http://schemas.microsoft.com/office/powerpoint/2010/main" val="2894665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76D0-1170-8747-B320-7E336ABAE711}"/>
              </a:ext>
            </a:extLst>
          </p:cNvPr>
          <p:cNvSpPr>
            <a:spLocks noGrp="1"/>
          </p:cNvSpPr>
          <p:nvPr>
            <p:ph type="title"/>
          </p:nvPr>
        </p:nvSpPr>
        <p:spPr>
          <a:xfrm>
            <a:off x="1077362" y="423746"/>
            <a:ext cx="9950103" cy="591015"/>
          </a:xfrm>
        </p:spPr>
        <p:txBody>
          <a:bodyPr>
            <a:normAutofit fontScale="90000"/>
          </a:bodyPr>
          <a:lstStyle/>
          <a:p>
            <a:pPr algn="ctr"/>
            <a:r>
              <a:rPr lang="en-US" dirty="0"/>
              <a:t>Federal Crack – Powder Disparity</a:t>
            </a:r>
          </a:p>
        </p:txBody>
      </p:sp>
      <p:sp>
        <p:nvSpPr>
          <p:cNvPr id="3" name="Content Placeholder 2">
            <a:extLst>
              <a:ext uri="{FF2B5EF4-FFF2-40B4-BE49-F238E27FC236}">
                <a16:creationId xmlns:a16="http://schemas.microsoft.com/office/drawing/2014/main" id="{5CD169D9-DDF0-164F-9D96-D4469A13E134}"/>
              </a:ext>
            </a:extLst>
          </p:cNvPr>
          <p:cNvSpPr>
            <a:spLocks noGrp="1"/>
          </p:cNvSpPr>
          <p:nvPr>
            <p:ph idx="1"/>
          </p:nvPr>
        </p:nvSpPr>
        <p:spPr>
          <a:xfrm>
            <a:off x="1077362" y="1237785"/>
            <a:ext cx="9950103" cy="5062654"/>
          </a:xfrm>
        </p:spPr>
        <p:txBody>
          <a:bodyPr>
            <a:normAutofit/>
          </a:bodyPr>
          <a:lstStyle/>
          <a:p>
            <a:r>
              <a:rPr lang="en-US" dirty="0"/>
              <a:t>1986  Anti-Drug Abuse Act:</a:t>
            </a:r>
          </a:p>
          <a:p>
            <a:pPr lvl="1"/>
            <a:r>
              <a:rPr lang="en-US" dirty="0"/>
              <a:t>	Minimum five years triggered by</a:t>
            </a:r>
            <a:r>
              <a:rPr lang="en-US"/>
              <a:t>:                                                                                    2010                     									amendment</a:t>
            </a:r>
            <a:endParaRPr lang="en-US" dirty="0"/>
          </a:p>
          <a:p>
            <a:pPr lvl="1"/>
            <a:r>
              <a:rPr lang="en-US" dirty="0"/>
              <a:t>	500 g cocaine powder      	5 g cocaine base (“crack”)         &gt;   &gt;   &gt;                             28 g                  </a:t>
            </a:r>
          </a:p>
          <a:p>
            <a:pPr lvl="1"/>
            <a:r>
              <a:rPr lang="en-US" dirty="0"/>
              <a:t>	    (more than a pound)	Weight of a nickel ($0.05 coin)</a:t>
            </a:r>
          </a:p>
          <a:p>
            <a:pPr lvl="1"/>
            <a:r>
              <a:rPr lang="en-US" dirty="0"/>
              <a:t>	</a:t>
            </a:r>
          </a:p>
          <a:p>
            <a:pPr lvl="1"/>
            <a:r>
              <a:rPr lang="en-US" dirty="0"/>
              <a:t>	Minimum ten years triggered by:                                                                                  2010 amendment  </a:t>
            </a:r>
          </a:p>
          <a:p>
            <a:pPr lvl="1"/>
            <a:r>
              <a:rPr lang="en-US" dirty="0"/>
              <a:t>	5000 g cocaine powder    	50 g cocaine base (“crack”)       &gt;   &gt;   &gt;                           280 g </a:t>
            </a:r>
          </a:p>
          <a:p>
            <a:pPr lvl="1"/>
            <a:r>
              <a:rPr lang="en-US" dirty="0"/>
              <a:t>		12 lbs.		Weight of an average candy bar</a:t>
            </a:r>
          </a:p>
          <a:p>
            <a:r>
              <a:rPr lang="en-US" dirty="0"/>
              <a:t>In 1990s, crack prosecutions dominate federal drug enforcement</a:t>
            </a:r>
          </a:p>
          <a:p>
            <a:r>
              <a:rPr lang="en-US" b="1" dirty="0"/>
              <a:t>Crack traffickers much lower-level traffickers than powder traffickers: Less money; small quantity</a:t>
            </a:r>
          </a:p>
        </p:txBody>
      </p:sp>
    </p:spTree>
    <p:extLst>
      <p:ext uri="{BB962C8B-B14F-4D97-AF65-F5344CB8AC3E}">
        <p14:creationId xmlns:p14="http://schemas.microsoft.com/office/powerpoint/2010/main" val="29079052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941D7-160D-9B42-B1CB-52FDC1290302}"/>
              </a:ext>
            </a:extLst>
          </p:cNvPr>
          <p:cNvSpPr>
            <a:spLocks noGrp="1"/>
          </p:cNvSpPr>
          <p:nvPr>
            <p:ph type="title"/>
          </p:nvPr>
        </p:nvSpPr>
        <p:spPr>
          <a:xfrm>
            <a:off x="1077362" y="323386"/>
            <a:ext cx="9950103" cy="1092820"/>
          </a:xfrm>
        </p:spPr>
        <p:txBody>
          <a:bodyPr>
            <a:normAutofit fontScale="90000"/>
          </a:bodyPr>
          <a:lstStyle/>
          <a:p>
            <a:pPr algn="ctr"/>
            <a:r>
              <a:rPr lang="en-US" dirty="0"/>
              <a:t>Huge unwarranted racial disparity in </a:t>
            </a:r>
            <a:br>
              <a:rPr lang="en-US" dirty="0"/>
            </a:br>
            <a:r>
              <a:rPr lang="en-US" dirty="0"/>
              <a:t>Federal crack prosecutions</a:t>
            </a:r>
          </a:p>
        </p:txBody>
      </p:sp>
      <p:sp>
        <p:nvSpPr>
          <p:cNvPr id="3" name="Content Placeholder 2">
            <a:extLst>
              <a:ext uri="{FF2B5EF4-FFF2-40B4-BE49-F238E27FC236}">
                <a16:creationId xmlns:a16="http://schemas.microsoft.com/office/drawing/2014/main" id="{BBF9F52A-0C38-A04F-8EBD-D62D70C01FAF}"/>
              </a:ext>
            </a:extLst>
          </p:cNvPr>
          <p:cNvSpPr>
            <a:spLocks noGrp="1"/>
          </p:cNvSpPr>
          <p:nvPr>
            <p:ph idx="1"/>
          </p:nvPr>
        </p:nvSpPr>
        <p:spPr>
          <a:xfrm>
            <a:off x="1077362" y="1773044"/>
            <a:ext cx="9950103" cy="4404732"/>
          </a:xfrm>
        </p:spPr>
        <p:txBody>
          <a:bodyPr>
            <a:normAutofit/>
          </a:bodyPr>
          <a:lstStyle/>
          <a:p>
            <a:r>
              <a:rPr lang="en-US" sz="2200" b="1" dirty="0"/>
              <a:t>Roughly two-thirds of people who use crack are White.</a:t>
            </a:r>
          </a:p>
          <a:p>
            <a:r>
              <a:rPr lang="en-US" sz="2200" b="1" dirty="0"/>
              <a:t>Most sellers of crack are White.</a:t>
            </a:r>
          </a:p>
          <a:p>
            <a:r>
              <a:rPr lang="en-US" sz="2200" b="1" dirty="0"/>
              <a:t>FY 1992- FY2020, 113,414 federal crack distribution convictions.                   In 23 years, in only 5 years was the percentage Black convictions less than 80% of the total (Low was 76.8% in 2020). In only 6 years was the White percentage more than 8% of total. (High was 10.4% in 2008)</a:t>
            </a:r>
          </a:p>
          <a:p>
            <a:r>
              <a:rPr lang="en-US" sz="2200" b="1" dirty="0"/>
              <a:t>Federal Black crack defendants now outnumber White crack defendants by about 12 to 1 ratio, </a:t>
            </a:r>
          </a:p>
          <a:p>
            <a:pPr lvl="1"/>
            <a:r>
              <a:rPr lang="en-US" sz="2200" dirty="0"/>
              <a:t>	 FY 2020, Blacks </a:t>
            </a:r>
            <a:r>
              <a:rPr lang="en-US" sz="2200" dirty="0">
                <a:solidFill>
                  <a:srgbClr val="FF0000"/>
                </a:solidFill>
              </a:rPr>
              <a:t>76.8% </a:t>
            </a:r>
            <a:r>
              <a:rPr lang="en-US" sz="2200" dirty="0"/>
              <a:t>of crack convictions; Whites </a:t>
            </a:r>
            <a:r>
              <a:rPr lang="en-US" sz="2200" dirty="0">
                <a:solidFill>
                  <a:srgbClr val="FF0000"/>
                </a:solidFill>
              </a:rPr>
              <a:t>6.3%</a:t>
            </a:r>
          </a:p>
          <a:p>
            <a:endParaRPr lang="en-US" sz="2200" b="1" dirty="0"/>
          </a:p>
          <a:p>
            <a:endParaRPr lang="en-US" dirty="0"/>
          </a:p>
        </p:txBody>
      </p:sp>
    </p:spTree>
    <p:extLst>
      <p:ext uri="{BB962C8B-B14F-4D97-AF65-F5344CB8AC3E}">
        <p14:creationId xmlns:p14="http://schemas.microsoft.com/office/powerpoint/2010/main" val="390982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D6059-A1EC-9C43-B995-6D07840BD2B0}"/>
              </a:ext>
            </a:extLst>
          </p:cNvPr>
          <p:cNvSpPr>
            <a:spLocks noGrp="1"/>
          </p:cNvSpPr>
          <p:nvPr>
            <p:ph type="title"/>
          </p:nvPr>
        </p:nvSpPr>
        <p:spPr>
          <a:xfrm>
            <a:off x="1077362" y="720434"/>
            <a:ext cx="9950103" cy="2457388"/>
          </a:xfrm>
        </p:spPr>
        <p:txBody>
          <a:bodyPr>
            <a:normAutofit/>
          </a:bodyPr>
          <a:lstStyle/>
          <a:p>
            <a:pPr algn="ctr"/>
            <a:r>
              <a:rPr lang="en-US" dirty="0"/>
              <a:t>For the last 50 years we have pursued</a:t>
            </a:r>
            <a:br>
              <a:rPr lang="en-US" dirty="0"/>
            </a:br>
            <a:r>
              <a:rPr lang="en-US" dirty="0"/>
              <a:t>the wrong response to substance use disorders:</a:t>
            </a:r>
            <a:br>
              <a:rPr lang="en-US" dirty="0"/>
            </a:br>
            <a:r>
              <a:rPr lang="en-US" dirty="0"/>
              <a:t>drug enforcement</a:t>
            </a:r>
          </a:p>
        </p:txBody>
      </p:sp>
      <p:sp>
        <p:nvSpPr>
          <p:cNvPr id="3" name="Content Placeholder 2">
            <a:extLst>
              <a:ext uri="{FF2B5EF4-FFF2-40B4-BE49-F238E27FC236}">
                <a16:creationId xmlns:a16="http://schemas.microsoft.com/office/drawing/2014/main" id="{523B7202-7073-7D4F-ACF6-7629A319DFAF}"/>
              </a:ext>
            </a:extLst>
          </p:cNvPr>
          <p:cNvSpPr>
            <a:spLocks noGrp="1"/>
          </p:cNvSpPr>
          <p:nvPr>
            <p:ph idx="1"/>
          </p:nvPr>
        </p:nvSpPr>
        <p:spPr>
          <a:xfrm>
            <a:off x="1077362" y="3680178"/>
            <a:ext cx="9950103" cy="2260652"/>
          </a:xfrm>
        </p:spPr>
        <p:txBody>
          <a:bodyPr>
            <a:normAutofit/>
          </a:bodyPr>
          <a:lstStyle/>
          <a:p>
            <a:pPr marL="0" indent="0">
              <a:buNone/>
            </a:pPr>
            <a:endParaRPr lang="en-US" dirty="0"/>
          </a:p>
        </p:txBody>
      </p:sp>
    </p:spTree>
    <p:extLst>
      <p:ext uri="{BB962C8B-B14F-4D97-AF65-F5344CB8AC3E}">
        <p14:creationId xmlns:p14="http://schemas.microsoft.com/office/powerpoint/2010/main" val="143605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8B99-4FB7-994C-A248-2BE74BBE1AD5}"/>
              </a:ext>
            </a:extLst>
          </p:cNvPr>
          <p:cNvSpPr>
            <a:spLocks noGrp="1"/>
          </p:cNvSpPr>
          <p:nvPr>
            <p:ph type="title"/>
          </p:nvPr>
        </p:nvSpPr>
        <p:spPr>
          <a:xfrm>
            <a:off x="1077362" y="357188"/>
            <a:ext cx="9950103" cy="885825"/>
          </a:xfrm>
        </p:spPr>
        <p:txBody>
          <a:bodyPr>
            <a:normAutofit fontScale="90000"/>
          </a:bodyPr>
          <a:lstStyle/>
          <a:p>
            <a:pPr algn="ctr"/>
            <a:br>
              <a:rPr lang="en-US" dirty="0"/>
            </a:br>
            <a:r>
              <a:rPr lang="en-US" dirty="0"/>
              <a:t>Primary goals of modern drug policy</a:t>
            </a:r>
          </a:p>
        </p:txBody>
      </p:sp>
      <p:sp>
        <p:nvSpPr>
          <p:cNvPr id="3" name="Content Placeholder 2">
            <a:extLst>
              <a:ext uri="{FF2B5EF4-FFF2-40B4-BE49-F238E27FC236}">
                <a16:creationId xmlns:a16="http://schemas.microsoft.com/office/drawing/2014/main" id="{56B190DC-8EA2-B942-BBC8-26ADC2111740}"/>
              </a:ext>
            </a:extLst>
          </p:cNvPr>
          <p:cNvSpPr>
            <a:spLocks noGrp="1"/>
          </p:cNvSpPr>
          <p:nvPr>
            <p:ph idx="1"/>
          </p:nvPr>
        </p:nvSpPr>
        <p:spPr>
          <a:xfrm>
            <a:off x="1120948" y="1806136"/>
            <a:ext cx="9950103" cy="3808851"/>
          </a:xfrm>
        </p:spPr>
        <p:txBody>
          <a:bodyPr>
            <a:normAutofit fontScale="92500" lnSpcReduction="20000"/>
          </a:bodyPr>
          <a:lstStyle/>
          <a:p>
            <a:pPr marL="617220" lvl="1" indent="-342900">
              <a:buAutoNum type="arabicPeriod"/>
            </a:pPr>
            <a:r>
              <a:rPr lang="en-US" sz="2000" dirty="0"/>
              <a:t>Prevent deaths, injuries and disease among people who use drugs.</a:t>
            </a:r>
          </a:p>
          <a:p>
            <a:pPr marL="617220" lvl="1" indent="-342900">
              <a:buAutoNum type="arabicPeriod"/>
            </a:pPr>
            <a:r>
              <a:rPr lang="en-US" sz="2000" dirty="0"/>
              <a:t>Reduce the suffering of people who use drugs problematically.</a:t>
            </a:r>
          </a:p>
          <a:p>
            <a:pPr lvl="1" algn="ctr"/>
            <a:endParaRPr lang="en-US" sz="2800" dirty="0">
              <a:latin typeface="+mj-lt"/>
            </a:endParaRPr>
          </a:p>
          <a:p>
            <a:pPr lvl="1" algn="ctr"/>
            <a:r>
              <a:rPr lang="en-US" sz="2800" dirty="0">
                <a:latin typeface="+mj-lt"/>
              </a:rPr>
              <a:t>Subsidiary goals</a:t>
            </a:r>
            <a:endParaRPr lang="en-US" sz="2800" dirty="0"/>
          </a:p>
          <a:p>
            <a:pPr marL="617220" lvl="1" indent="-342900">
              <a:buAutoNum type="arabicPeriod"/>
            </a:pPr>
            <a:endParaRPr lang="en-US" sz="2000" dirty="0"/>
          </a:p>
          <a:p>
            <a:pPr marL="617220" lvl="1" indent="-342900">
              <a:buFontTx/>
              <a:buAutoNum type="arabicPeriod"/>
            </a:pPr>
            <a:r>
              <a:rPr lang="en-US" sz="2000" dirty="0"/>
              <a:t>Reduce crime.</a:t>
            </a:r>
          </a:p>
          <a:p>
            <a:pPr marL="617220" lvl="1" indent="-342900">
              <a:buAutoNum type="arabicPeriod"/>
            </a:pPr>
            <a:r>
              <a:rPr lang="en-US" sz="2000" dirty="0"/>
              <a:t>Reduce the power and profits of criminal organizations.</a:t>
            </a:r>
          </a:p>
          <a:p>
            <a:pPr marL="617220" lvl="1" indent="-342900">
              <a:buAutoNum type="arabicPeriod"/>
            </a:pPr>
            <a:r>
              <a:rPr lang="en-US" sz="2000" dirty="0"/>
              <a:t>Protect children.</a:t>
            </a:r>
          </a:p>
          <a:p>
            <a:pPr marL="617220" lvl="1" indent="-342900">
              <a:buAutoNum type="arabicPeriod"/>
            </a:pPr>
            <a:r>
              <a:rPr lang="en-US" sz="2000" dirty="0"/>
              <a:t>Use public resources effectively and humanely.</a:t>
            </a:r>
          </a:p>
          <a:p>
            <a:pPr marL="617220" lvl="1" indent="-342900">
              <a:buAutoNum type="arabicPeriod"/>
            </a:pPr>
            <a:r>
              <a:rPr lang="en-US" sz="2000" dirty="0"/>
              <a:t>Support the American system of “Liberty and Justice </a:t>
            </a:r>
            <a:r>
              <a:rPr lang="en-US" sz="2000"/>
              <a:t>for All.”</a:t>
            </a:r>
            <a:endParaRPr lang="en-US" sz="2000" dirty="0"/>
          </a:p>
        </p:txBody>
      </p:sp>
    </p:spTree>
    <p:extLst>
      <p:ext uri="{BB962C8B-B14F-4D97-AF65-F5344CB8AC3E}">
        <p14:creationId xmlns:p14="http://schemas.microsoft.com/office/powerpoint/2010/main" val="2209020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E9CE-F4D1-2A4D-B624-E15E02605640}"/>
              </a:ext>
            </a:extLst>
          </p:cNvPr>
          <p:cNvSpPr>
            <a:spLocks noGrp="1"/>
          </p:cNvSpPr>
          <p:nvPr>
            <p:ph type="title"/>
          </p:nvPr>
        </p:nvSpPr>
        <p:spPr/>
        <p:txBody>
          <a:bodyPr>
            <a:normAutofit/>
          </a:bodyPr>
          <a:lstStyle/>
          <a:p>
            <a:pPr algn="ctr"/>
            <a:r>
              <a:rPr lang="en-US" dirty="0"/>
              <a:t>If we want to save the lives </a:t>
            </a:r>
            <a:br>
              <a:rPr lang="en-US" dirty="0"/>
            </a:br>
            <a:r>
              <a:rPr lang="en-US" dirty="0"/>
              <a:t>of people who use drugs,</a:t>
            </a:r>
          </a:p>
        </p:txBody>
      </p:sp>
      <p:sp>
        <p:nvSpPr>
          <p:cNvPr id="3" name="Content Placeholder 2">
            <a:extLst>
              <a:ext uri="{FF2B5EF4-FFF2-40B4-BE49-F238E27FC236}">
                <a16:creationId xmlns:a16="http://schemas.microsoft.com/office/drawing/2014/main" id="{20C0443E-B97A-5341-A2A1-C2F307A16FAB}"/>
              </a:ext>
            </a:extLst>
          </p:cNvPr>
          <p:cNvSpPr>
            <a:spLocks noGrp="1"/>
          </p:cNvSpPr>
          <p:nvPr>
            <p:ph idx="1"/>
          </p:nvPr>
        </p:nvSpPr>
        <p:spPr>
          <a:xfrm>
            <a:off x="1077362" y="3059288"/>
            <a:ext cx="9950103" cy="2881541"/>
          </a:xfrm>
        </p:spPr>
        <p:txBody>
          <a:bodyPr>
            <a:normAutofit/>
          </a:bodyPr>
          <a:lstStyle/>
          <a:p>
            <a:pPr marL="0" indent="0" algn="ctr">
              <a:buNone/>
            </a:pPr>
            <a:r>
              <a:rPr lang="en-US" sz="3200" b="1" dirty="0">
                <a:latin typeface="+mj-lt"/>
              </a:rPr>
              <a:t>then we must be committed to the welfare of people who use drugs.</a:t>
            </a:r>
          </a:p>
        </p:txBody>
      </p:sp>
    </p:spTree>
    <p:extLst>
      <p:ext uri="{BB962C8B-B14F-4D97-AF65-F5344CB8AC3E}">
        <p14:creationId xmlns:p14="http://schemas.microsoft.com/office/powerpoint/2010/main" val="16215965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A047-4D77-6745-965F-AB9B98AFA543}"/>
              </a:ext>
            </a:extLst>
          </p:cNvPr>
          <p:cNvSpPr>
            <a:spLocks noGrp="1"/>
          </p:cNvSpPr>
          <p:nvPr>
            <p:ph type="title"/>
          </p:nvPr>
        </p:nvSpPr>
        <p:spPr>
          <a:xfrm>
            <a:off x="1077362" y="720434"/>
            <a:ext cx="9950103" cy="896493"/>
          </a:xfrm>
        </p:spPr>
        <p:txBody>
          <a:bodyPr>
            <a:normAutofit fontScale="90000"/>
          </a:bodyPr>
          <a:lstStyle/>
          <a:p>
            <a:pPr algn="ctr"/>
            <a:r>
              <a:rPr lang="en-US" dirty="0"/>
              <a:t>Biden Administration moving</a:t>
            </a:r>
            <a:br>
              <a:rPr lang="en-US" dirty="0"/>
            </a:br>
            <a:r>
              <a:rPr lang="en-US" dirty="0"/>
              <a:t>to modern policy</a:t>
            </a:r>
          </a:p>
        </p:txBody>
      </p:sp>
      <p:sp>
        <p:nvSpPr>
          <p:cNvPr id="3" name="Content Placeholder 2">
            <a:extLst>
              <a:ext uri="{FF2B5EF4-FFF2-40B4-BE49-F238E27FC236}">
                <a16:creationId xmlns:a16="http://schemas.microsoft.com/office/drawing/2014/main" id="{543A56B2-B11B-7744-B9E6-38CAD69D97CE}"/>
              </a:ext>
            </a:extLst>
          </p:cNvPr>
          <p:cNvSpPr>
            <a:spLocks noGrp="1"/>
          </p:cNvSpPr>
          <p:nvPr>
            <p:ph idx="1"/>
          </p:nvPr>
        </p:nvSpPr>
        <p:spPr/>
        <p:txBody>
          <a:bodyPr>
            <a:normAutofit fontScale="92500"/>
          </a:bodyPr>
          <a:lstStyle/>
          <a:p>
            <a:r>
              <a:rPr lang="en-US" dirty="0"/>
              <a:t>Biden’s Office of National Drug Control Policy (ONDCP) adopts Harm Reduction agenda  April 2021</a:t>
            </a:r>
          </a:p>
          <a:p>
            <a:r>
              <a:rPr lang="en-US" dirty="0"/>
              <a:t>HHS Secretary Xavier Becerra told NPR, Oct. 21, 2021, they won’t block Safe Consumption Sites (position later walked back by HHS spokespersons; SCS still opposed by Justice Department)</a:t>
            </a:r>
          </a:p>
          <a:p>
            <a:r>
              <a:rPr lang="en-US" dirty="0"/>
              <a:t>Nora Volkow, M.D., head of National Institute on Drug Abuse since 2003, calls for “decriminalization” of all drugs in Spring 2021.</a:t>
            </a:r>
          </a:p>
          <a:p>
            <a:r>
              <a:rPr lang="en-US" dirty="0"/>
              <a:t>ONDCP proposing model law for states to expand naloxone distribution to reverse overdoses on the street, Nov. 17, 2021</a:t>
            </a:r>
          </a:p>
          <a:p>
            <a:r>
              <a:rPr lang="en-US" dirty="0"/>
              <a:t>CDC says federal money can be used to buy fentanyl test strips, April 7, 2021</a:t>
            </a:r>
          </a:p>
          <a:p>
            <a:endParaRPr lang="en-US" dirty="0"/>
          </a:p>
          <a:p>
            <a:pPr marL="0" indent="0">
              <a:buNone/>
            </a:pPr>
            <a:endParaRPr lang="en-US" dirty="0"/>
          </a:p>
        </p:txBody>
      </p:sp>
    </p:spTree>
    <p:extLst>
      <p:ext uri="{BB962C8B-B14F-4D97-AF65-F5344CB8AC3E}">
        <p14:creationId xmlns:p14="http://schemas.microsoft.com/office/powerpoint/2010/main" val="128572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3C11-D0F0-254F-8653-939B28C08AE8}"/>
              </a:ext>
            </a:extLst>
          </p:cNvPr>
          <p:cNvSpPr>
            <a:spLocks noGrp="1"/>
          </p:cNvSpPr>
          <p:nvPr>
            <p:ph type="title"/>
          </p:nvPr>
        </p:nvSpPr>
        <p:spPr>
          <a:xfrm>
            <a:off x="1077362" y="720434"/>
            <a:ext cx="9950103" cy="543922"/>
          </a:xfrm>
        </p:spPr>
        <p:txBody>
          <a:bodyPr>
            <a:normAutofit fontScale="90000"/>
          </a:bodyPr>
          <a:lstStyle/>
          <a:p>
            <a:pPr algn="ctr"/>
            <a:r>
              <a:rPr lang="en-US" dirty="0"/>
              <a:t>Harm Reduction finally being accepted</a:t>
            </a:r>
          </a:p>
        </p:txBody>
      </p:sp>
      <p:sp>
        <p:nvSpPr>
          <p:cNvPr id="3" name="Content Placeholder 2">
            <a:extLst>
              <a:ext uri="{FF2B5EF4-FFF2-40B4-BE49-F238E27FC236}">
                <a16:creationId xmlns:a16="http://schemas.microsoft.com/office/drawing/2014/main" id="{22D85E88-87B4-5A46-9974-1742A60A5577}"/>
              </a:ext>
            </a:extLst>
          </p:cNvPr>
          <p:cNvSpPr>
            <a:spLocks noGrp="1"/>
          </p:cNvSpPr>
          <p:nvPr>
            <p:ph idx="1"/>
          </p:nvPr>
        </p:nvSpPr>
        <p:spPr>
          <a:xfrm>
            <a:off x="1077362" y="1433689"/>
            <a:ext cx="9950103" cy="4507141"/>
          </a:xfrm>
        </p:spPr>
        <p:txBody>
          <a:bodyPr/>
          <a:lstStyle/>
          <a:p>
            <a:r>
              <a:rPr lang="en-US" dirty="0"/>
              <a:t>Syringe Services – Adopted in many states</a:t>
            </a:r>
          </a:p>
          <a:p>
            <a:pPr lvl="1"/>
            <a:r>
              <a:rPr lang="en-US" dirty="0"/>
              <a:t>Stop spread of disease; connect people who use drugs with health services</a:t>
            </a:r>
          </a:p>
          <a:p>
            <a:r>
              <a:rPr lang="en-US" dirty="0"/>
              <a:t>Naloxone distribution and training for street use</a:t>
            </a:r>
          </a:p>
          <a:p>
            <a:pPr lvl="1"/>
            <a:r>
              <a:rPr lang="en-US" dirty="0"/>
              <a:t>Provide naloxone widely to family, friends of illegal drug users</a:t>
            </a:r>
          </a:p>
          <a:p>
            <a:pPr lvl="1"/>
            <a:r>
              <a:rPr lang="en-US" dirty="0"/>
              <a:t>Enhance effectiveness by providing naloxone with all opioid prescriptions</a:t>
            </a:r>
          </a:p>
          <a:p>
            <a:r>
              <a:rPr lang="en-US" dirty="0"/>
              <a:t>Overdose Prevention and Safe Consumption Sites – </a:t>
            </a:r>
          </a:p>
          <a:p>
            <a:pPr lvl="1"/>
            <a:r>
              <a:rPr lang="en-US" dirty="0"/>
              <a:t>Insite --  Vancouver, British Columbia</a:t>
            </a:r>
          </a:p>
          <a:p>
            <a:pPr lvl="1"/>
            <a:r>
              <a:rPr lang="en-US" dirty="0"/>
              <a:t>No known overdose fatalities in 100s of thousands of injections.</a:t>
            </a:r>
          </a:p>
          <a:p>
            <a:pPr lvl="1"/>
            <a:r>
              <a:rPr lang="en-US" dirty="0"/>
              <a:t>Two sites open in New York City 2021</a:t>
            </a:r>
          </a:p>
          <a:p>
            <a:pPr lvl="1"/>
            <a:endParaRPr lang="en-US" dirty="0"/>
          </a:p>
          <a:p>
            <a:r>
              <a:rPr lang="en-US" b="1" dirty="0"/>
              <a:t>President Biden embraces Harm Reduction in State of the Union address, March 1, 2022.</a:t>
            </a:r>
          </a:p>
          <a:p>
            <a:endParaRPr lang="en-US" dirty="0"/>
          </a:p>
        </p:txBody>
      </p:sp>
    </p:spTree>
    <p:extLst>
      <p:ext uri="{BB962C8B-B14F-4D97-AF65-F5344CB8AC3E}">
        <p14:creationId xmlns:p14="http://schemas.microsoft.com/office/powerpoint/2010/main" val="1573849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3C2F8-A4AF-6049-93B1-90FB0E3005EF}"/>
              </a:ext>
            </a:extLst>
          </p:cNvPr>
          <p:cNvSpPr>
            <a:spLocks noGrp="1"/>
          </p:cNvSpPr>
          <p:nvPr>
            <p:ph type="title"/>
          </p:nvPr>
        </p:nvSpPr>
        <p:spPr/>
        <p:txBody>
          <a:bodyPr/>
          <a:lstStyle/>
          <a:p>
            <a:pPr algn="ctr"/>
            <a:r>
              <a:rPr lang="en-US" dirty="0"/>
              <a:t>The Heart of Drug Policy</a:t>
            </a:r>
          </a:p>
        </p:txBody>
      </p:sp>
      <p:sp>
        <p:nvSpPr>
          <p:cNvPr id="3" name="Content Placeholder 2">
            <a:extLst>
              <a:ext uri="{FF2B5EF4-FFF2-40B4-BE49-F238E27FC236}">
                <a16:creationId xmlns:a16="http://schemas.microsoft.com/office/drawing/2014/main" id="{430DB83A-0A16-6C47-84C5-A29C81706377}"/>
              </a:ext>
            </a:extLst>
          </p:cNvPr>
          <p:cNvSpPr>
            <a:spLocks noGrp="1"/>
          </p:cNvSpPr>
          <p:nvPr>
            <p:ph idx="1"/>
          </p:nvPr>
        </p:nvSpPr>
        <p:spPr/>
        <p:txBody>
          <a:bodyPr/>
          <a:lstStyle/>
          <a:p>
            <a:r>
              <a:rPr lang="en-US" dirty="0"/>
              <a:t>In your heart, there is compassion for the people in treatment and recovery</a:t>
            </a:r>
          </a:p>
          <a:p>
            <a:r>
              <a:rPr lang="en-US" dirty="0"/>
              <a:t>Anyone in recovery lives with a risk that they </a:t>
            </a:r>
            <a:r>
              <a:rPr lang="en-US" i="1" dirty="0"/>
              <a:t>might</a:t>
            </a:r>
            <a:r>
              <a:rPr lang="en-US" dirty="0"/>
              <a:t> relapse – it’s the nature of the disease.</a:t>
            </a:r>
          </a:p>
          <a:p>
            <a:r>
              <a:rPr lang="en-US" dirty="0"/>
              <a:t>Anyone who relapses deserves our complete compassion and support. They are not “bad” and don’t deserve punishment</a:t>
            </a:r>
          </a:p>
          <a:p>
            <a:r>
              <a:rPr lang="en-US" dirty="0"/>
              <a:t>People who have relapsed are not different from people who have never entered treatment.</a:t>
            </a:r>
          </a:p>
          <a:p>
            <a:r>
              <a:rPr lang="en-US" dirty="0"/>
              <a:t>All people who are using drugs are ALWAYS at risk from drug prohibition policies.</a:t>
            </a:r>
          </a:p>
          <a:p>
            <a:endParaRPr lang="en-US" dirty="0"/>
          </a:p>
          <a:p>
            <a:r>
              <a:rPr lang="en-US" b="1" dirty="0"/>
              <a:t>The heart of drug policy is in each of our hearts!</a:t>
            </a:r>
          </a:p>
        </p:txBody>
      </p:sp>
    </p:spTree>
    <p:extLst>
      <p:ext uri="{BB962C8B-B14F-4D97-AF65-F5344CB8AC3E}">
        <p14:creationId xmlns:p14="http://schemas.microsoft.com/office/powerpoint/2010/main" val="2381519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7917-9DC1-9B4F-8B56-D75310BBEB4A}"/>
              </a:ext>
            </a:extLst>
          </p:cNvPr>
          <p:cNvSpPr>
            <a:spLocks noGrp="1"/>
          </p:cNvSpPr>
          <p:nvPr>
            <p:ph type="title"/>
          </p:nvPr>
        </p:nvSpPr>
        <p:spPr/>
        <p:txBody>
          <a:bodyPr/>
          <a:lstStyle/>
          <a:p>
            <a:pPr algn="ctr"/>
            <a:r>
              <a:rPr lang="en-US" dirty="0"/>
              <a:t>Speaker Contact</a:t>
            </a:r>
          </a:p>
        </p:txBody>
      </p:sp>
      <p:sp>
        <p:nvSpPr>
          <p:cNvPr id="3" name="Content Placeholder 2">
            <a:extLst>
              <a:ext uri="{FF2B5EF4-FFF2-40B4-BE49-F238E27FC236}">
                <a16:creationId xmlns:a16="http://schemas.microsoft.com/office/drawing/2014/main" id="{4D47729F-67B1-4D46-8DA1-332641D31065}"/>
              </a:ext>
            </a:extLst>
          </p:cNvPr>
          <p:cNvSpPr>
            <a:spLocks noGrp="1"/>
          </p:cNvSpPr>
          <p:nvPr>
            <p:ph idx="1"/>
          </p:nvPr>
        </p:nvSpPr>
        <p:spPr/>
        <p:txBody>
          <a:bodyPr/>
          <a:lstStyle/>
          <a:p>
            <a:r>
              <a:rPr lang="en-US" dirty="0"/>
              <a:t>Eric E. Sterling, J.D.</a:t>
            </a:r>
          </a:p>
          <a:p>
            <a:r>
              <a:rPr lang="en-US" dirty="0">
                <a:hlinkClick r:id="rId2"/>
              </a:rPr>
              <a:t>eric.sterling@gmail.com</a:t>
            </a:r>
            <a:endParaRPr lang="en-US" dirty="0"/>
          </a:p>
          <a:p>
            <a:r>
              <a:rPr lang="en-US" dirty="0"/>
              <a:t>202-365-2420</a:t>
            </a:r>
          </a:p>
        </p:txBody>
      </p:sp>
    </p:spTree>
    <p:extLst>
      <p:ext uri="{BB962C8B-B14F-4D97-AF65-F5344CB8AC3E}">
        <p14:creationId xmlns:p14="http://schemas.microsoft.com/office/powerpoint/2010/main" val="11678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5EC3-EC0B-5142-BECE-E4BCF980BD2C}"/>
              </a:ext>
            </a:extLst>
          </p:cNvPr>
          <p:cNvSpPr>
            <a:spLocks noGrp="1"/>
          </p:cNvSpPr>
          <p:nvPr>
            <p:ph type="title"/>
          </p:nvPr>
        </p:nvSpPr>
        <p:spPr/>
        <p:txBody>
          <a:bodyPr/>
          <a:lstStyle/>
          <a:p>
            <a:pPr algn="ctr"/>
            <a:r>
              <a:rPr lang="en-US" dirty="0"/>
              <a:t>Origins of American drug policy</a:t>
            </a:r>
          </a:p>
        </p:txBody>
      </p:sp>
      <p:sp>
        <p:nvSpPr>
          <p:cNvPr id="3" name="Content Placeholder 2">
            <a:extLst>
              <a:ext uri="{FF2B5EF4-FFF2-40B4-BE49-F238E27FC236}">
                <a16:creationId xmlns:a16="http://schemas.microsoft.com/office/drawing/2014/main" id="{FD8F7B77-782B-B942-8465-6577DA41A631}"/>
              </a:ext>
            </a:extLst>
          </p:cNvPr>
          <p:cNvSpPr>
            <a:spLocks noGrp="1"/>
          </p:cNvSpPr>
          <p:nvPr>
            <p:ph idx="1"/>
          </p:nvPr>
        </p:nvSpPr>
        <p:spPr/>
        <p:txBody>
          <a:bodyPr/>
          <a:lstStyle/>
          <a:p>
            <a:r>
              <a:rPr lang="en-US" dirty="0"/>
              <a:t>Three impulses in U.S. in late 19</a:t>
            </a:r>
            <a:r>
              <a:rPr lang="en-US" baseline="30000" dirty="0"/>
              <a:t>th</a:t>
            </a:r>
            <a:r>
              <a:rPr lang="en-US" dirty="0"/>
              <a:t> Century:</a:t>
            </a:r>
          </a:p>
          <a:p>
            <a:pPr marL="617220" lvl="1" indent="-342900">
              <a:buAutoNum type="arabicPeriod"/>
            </a:pPr>
            <a:r>
              <a:rPr lang="en-US" dirty="0"/>
              <a:t>Address addiction of Civil War veterans to opiates</a:t>
            </a:r>
          </a:p>
          <a:p>
            <a:pPr marL="617220" lvl="1" indent="-342900">
              <a:buAutoNum type="arabicPeriod"/>
            </a:pPr>
            <a:r>
              <a:rPr lang="en-US" dirty="0"/>
              <a:t>Improve trade relations with China (late 19</a:t>
            </a:r>
            <a:r>
              <a:rPr lang="en-US" baseline="30000" dirty="0"/>
              <a:t>th</a:t>
            </a:r>
            <a:r>
              <a:rPr lang="en-US" dirty="0"/>
              <a:t>/early 20</a:t>
            </a:r>
            <a:r>
              <a:rPr lang="en-US" baseline="30000" dirty="0"/>
              <a:t>th</a:t>
            </a:r>
            <a:r>
              <a:rPr lang="en-US" dirty="0"/>
              <a:t> century) through the control of opium trade to China. (Reverse course of the British forcing opium on China as a result of two wars, 1839-1842 and 1856-60.)</a:t>
            </a:r>
          </a:p>
          <a:p>
            <a:pPr marL="617220" lvl="1" indent="-342900">
              <a:buAutoNum type="arabicPeriod"/>
            </a:pPr>
            <a:r>
              <a:rPr lang="en-US" dirty="0"/>
              <a:t>Maintain White Supremacy by controlling Chinese immigrants and freed slaves and descendants.</a:t>
            </a:r>
          </a:p>
          <a:p>
            <a:pPr marL="617220" lvl="1" indent="-342900">
              <a:buAutoNum type="arabicPeriod"/>
            </a:pPr>
            <a:endParaRPr lang="en-US" dirty="0"/>
          </a:p>
        </p:txBody>
      </p:sp>
    </p:spTree>
    <p:extLst>
      <p:ext uri="{BB962C8B-B14F-4D97-AF65-F5344CB8AC3E}">
        <p14:creationId xmlns:p14="http://schemas.microsoft.com/office/powerpoint/2010/main" val="27071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68FF-F845-284B-83E1-23734F8F3698}"/>
              </a:ext>
            </a:extLst>
          </p:cNvPr>
          <p:cNvSpPr>
            <a:spLocks noGrp="1"/>
          </p:cNvSpPr>
          <p:nvPr>
            <p:ph type="title"/>
          </p:nvPr>
        </p:nvSpPr>
        <p:spPr/>
        <p:txBody>
          <a:bodyPr/>
          <a:lstStyle/>
          <a:p>
            <a:pPr algn="ctr"/>
            <a:r>
              <a:rPr lang="en-US" dirty="0"/>
              <a:t>Early federal anti-drug policy</a:t>
            </a:r>
          </a:p>
        </p:txBody>
      </p:sp>
      <p:sp>
        <p:nvSpPr>
          <p:cNvPr id="3" name="Content Placeholder 2">
            <a:extLst>
              <a:ext uri="{FF2B5EF4-FFF2-40B4-BE49-F238E27FC236}">
                <a16:creationId xmlns:a16="http://schemas.microsoft.com/office/drawing/2014/main" id="{A56D90E2-46EC-D240-BB55-0A340993E991}"/>
              </a:ext>
            </a:extLst>
          </p:cNvPr>
          <p:cNvSpPr>
            <a:spLocks noGrp="1"/>
          </p:cNvSpPr>
          <p:nvPr>
            <p:ph idx="1"/>
          </p:nvPr>
        </p:nvSpPr>
        <p:spPr/>
        <p:txBody>
          <a:bodyPr>
            <a:normAutofit/>
          </a:bodyPr>
          <a:lstStyle/>
          <a:p>
            <a:r>
              <a:rPr lang="en-US" dirty="0"/>
              <a:t>Federal narcotics control in 1914 justified by claims that Negro men using cocaine were responsible for the rape of White women in the South.</a:t>
            </a:r>
          </a:p>
          <a:p>
            <a:r>
              <a:rPr lang="en-US" dirty="0"/>
              <a:t>Federal marijuana control in 1937 based on claims of Negro and Mexican degeneracy.</a:t>
            </a:r>
          </a:p>
          <a:p>
            <a:r>
              <a:rPr lang="en-US" dirty="0"/>
              <a:t>Drug control became a law enforcement agency responsibility. Public health approaches were blocked</a:t>
            </a:r>
          </a:p>
        </p:txBody>
      </p:sp>
    </p:spTree>
    <p:extLst>
      <p:ext uri="{BB962C8B-B14F-4D97-AF65-F5344CB8AC3E}">
        <p14:creationId xmlns:p14="http://schemas.microsoft.com/office/powerpoint/2010/main" val="384105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C7BC4-BCC6-044C-9BFD-6C3E7768A880}"/>
              </a:ext>
            </a:extLst>
          </p:cNvPr>
          <p:cNvSpPr>
            <a:spLocks noGrp="1"/>
          </p:cNvSpPr>
          <p:nvPr>
            <p:ph type="title"/>
          </p:nvPr>
        </p:nvSpPr>
        <p:spPr/>
        <p:txBody>
          <a:bodyPr>
            <a:normAutofit fontScale="90000"/>
          </a:bodyPr>
          <a:lstStyle/>
          <a:p>
            <a:pPr algn="ctr"/>
            <a:r>
              <a:rPr lang="en-US" dirty="0"/>
              <a:t>Late 20</a:t>
            </a:r>
            <a:r>
              <a:rPr lang="en-US" baseline="30000" dirty="0"/>
              <a:t>th</a:t>
            </a:r>
            <a:r>
              <a:rPr lang="en-US" dirty="0"/>
              <a:t> Century </a:t>
            </a:r>
            <a:br>
              <a:rPr lang="en-US" dirty="0"/>
            </a:br>
            <a:r>
              <a:rPr lang="en-US" dirty="0"/>
              <a:t>“War on Drugs”</a:t>
            </a:r>
            <a:br>
              <a:rPr lang="en-US" dirty="0"/>
            </a:br>
            <a:r>
              <a:rPr lang="en-US" dirty="0"/>
              <a:t>continues to rely on racist fears</a:t>
            </a:r>
          </a:p>
        </p:txBody>
      </p:sp>
      <p:sp>
        <p:nvSpPr>
          <p:cNvPr id="3" name="Content Placeholder 2">
            <a:extLst>
              <a:ext uri="{FF2B5EF4-FFF2-40B4-BE49-F238E27FC236}">
                <a16:creationId xmlns:a16="http://schemas.microsoft.com/office/drawing/2014/main" id="{E7709CF5-63AA-C345-8226-A86B3C4EBFE5}"/>
              </a:ext>
            </a:extLst>
          </p:cNvPr>
          <p:cNvSpPr>
            <a:spLocks noGrp="1"/>
          </p:cNvSpPr>
          <p:nvPr>
            <p:ph idx="1"/>
          </p:nvPr>
        </p:nvSpPr>
        <p:spPr/>
        <p:txBody>
          <a:bodyPr>
            <a:normAutofit fontScale="92500"/>
          </a:bodyPr>
          <a:lstStyle/>
          <a:p>
            <a:r>
              <a:rPr lang="en-US" dirty="0"/>
              <a:t>Early 1960s anti-drug fears focus on urban Black heroin use</a:t>
            </a:r>
          </a:p>
          <a:p>
            <a:r>
              <a:rPr lang="en-US" dirty="0"/>
              <a:t>Mid 1960s anti-drug fears extended to associate drug use with urban rebellions, Black power, anti-war, and social change movements including marijuana and LSD.</a:t>
            </a:r>
          </a:p>
          <a:p>
            <a:r>
              <a:rPr lang="en-US" dirty="0"/>
              <a:t>1970s anti-drug fears extended to “addicted” Black Vietnam veterans and teenage marijuana use. </a:t>
            </a:r>
          </a:p>
          <a:p>
            <a:r>
              <a:rPr lang="en-US" dirty="0"/>
              <a:t>1980s anti-drug fears extended to people injecting drugs and the spread of HIV, and the use of crack cocaine.  Black men were portrayed as gangsters, Black women portrayed as abandoning their children to pursue crack addiction (so-called “boarder babies”). Hispanic men portrayed as cocaine cartel gangsters.</a:t>
            </a:r>
          </a:p>
          <a:p>
            <a:r>
              <a:rPr lang="en-US" dirty="0"/>
              <a:t>1990s anti-drug fears extended to Hispanic methamphetamine traffickers.  </a:t>
            </a:r>
          </a:p>
        </p:txBody>
      </p:sp>
    </p:spTree>
    <p:extLst>
      <p:ext uri="{BB962C8B-B14F-4D97-AF65-F5344CB8AC3E}">
        <p14:creationId xmlns:p14="http://schemas.microsoft.com/office/powerpoint/2010/main" val="108137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3C52-3A37-035C-F813-E666DF5CDE5D}"/>
              </a:ext>
            </a:extLst>
          </p:cNvPr>
          <p:cNvSpPr>
            <a:spLocks noGrp="1"/>
          </p:cNvSpPr>
          <p:nvPr>
            <p:ph type="title"/>
          </p:nvPr>
        </p:nvSpPr>
        <p:spPr/>
        <p:txBody>
          <a:bodyPr>
            <a:normAutofit fontScale="90000"/>
          </a:bodyPr>
          <a:lstStyle/>
          <a:p>
            <a:pPr algn="ctr"/>
            <a:r>
              <a:rPr lang="en-US" dirty="0"/>
              <a:t>Early 21</a:t>
            </a:r>
            <a:r>
              <a:rPr lang="en-US" baseline="30000" dirty="0"/>
              <a:t>st</a:t>
            </a:r>
            <a:r>
              <a:rPr lang="en-US" dirty="0"/>
              <a:t> Century</a:t>
            </a:r>
            <a:br>
              <a:rPr lang="en-US" dirty="0"/>
            </a:br>
            <a:r>
              <a:rPr lang="en-US" dirty="0"/>
              <a:t>Racist Anti-Drug </a:t>
            </a:r>
            <a:br>
              <a:rPr lang="en-US" dirty="0"/>
            </a:br>
            <a:r>
              <a:rPr lang="en-US" dirty="0"/>
              <a:t> Stereotypes Continue</a:t>
            </a:r>
          </a:p>
        </p:txBody>
      </p:sp>
      <p:sp>
        <p:nvSpPr>
          <p:cNvPr id="3" name="Content Placeholder 2">
            <a:extLst>
              <a:ext uri="{FF2B5EF4-FFF2-40B4-BE49-F238E27FC236}">
                <a16:creationId xmlns:a16="http://schemas.microsoft.com/office/drawing/2014/main" id="{96BC61B4-B38E-2773-5128-145B3BBA24D7}"/>
              </a:ext>
            </a:extLst>
          </p:cNvPr>
          <p:cNvSpPr>
            <a:spLocks noGrp="1"/>
          </p:cNvSpPr>
          <p:nvPr>
            <p:ph idx="1"/>
          </p:nvPr>
        </p:nvSpPr>
        <p:spPr/>
        <p:txBody>
          <a:bodyPr/>
          <a:lstStyle/>
          <a:p>
            <a:r>
              <a:rPr lang="en-US" dirty="0"/>
              <a:t>Black Urban gangsters</a:t>
            </a:r>
          </a:p>
          <a:p>
            <a:r>
              <a:rPr lang="en-US" dirty="0"/>
              <a:t>Mexican cartels</a:t>
            </a:r>
          </a:p>
          <a:p>
            <a:r>
              <a:rPr lang="en-US" dirty="0"/>
              <a:t>Chinese producers of Fentanyl</a:t>
            </a:r>
          </a:p>
        </p:txBody>
      </p:sp>
    </p:spTree>
    <p:extLst>
      <p:ext uri="{BB962C8B-B14F-4D97-AF65-F5344CB8AC3E}">
        <p14:creationId xmlns:p14="http://schemas.microsoft.com/office/powerpoint/2010/main" val="3150188007"/>
      </p:ext>
    </p:extLst>
  </p:cSld>
  <p:clrMapOvr>
    <a:masterClrMapping/>
  </p:clrMapOvr>
</p:sld>
</file>

<file path=ppt/theme/theme1.xml><?xml version="1.0" encoding="utf-8"?>
<a:theme xmlns:a="http://schemas.openxmlformats.org/drawingml/2006/main" name="BlocksVTI">
  <a:themeElements>
    <a:clrScheme name="AnalogousFromRegularSeedRightStep">
      <a:dk1>
        <a:srgbClr val="000000"/>
      </a:dk1>
      <a:lt1>
        <a:srgbClr val="FFFFFF"/>
      </a:lt1>
      <a:dk2>
        <a:srgbClr val="41242B"/>
      </a:dk2>
      <a:lt2>
        <a:srgbClr val="E2E8E6"/>
      </a:lt2>
      <a:accent1>
        <a:srgbClr val="C34D75"/>
      </a:accent1>
      <a:accent2>
        <a:srgbClr val="B1443B"/>
      </a:accent2>
      <a:accent3>
        <a:srgbClr val="C3874D"/>
      </a:accent3>
      <a:accent4>
        <a:srgbClr val="B1A73B"/>
      </a:accent4>
      <a:accent5>
        <a:srgbClr val="8DAF45"/>
      </a:accent5>
      <a:accent6>
        <a:srgbClr val="59B13B"/>
      </a:accent6>
      <a:hlink>
        <a:srgbClr val="319472"/>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15165</TotalTime>
  <Words>5213</Words>
  <Application>Microsoft Macintosh PowerPoint</Application>
  <PresentationFormat>Widescreen</PresentationFormat>
  <Paragraphs>372</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Avenir Next LT Pro</vt:lpstr>
      <vt:lpstr>Avenir Next LT Pro Light</vt:lpstr>
      <vt:lpstr>BlocksVTI</vt:lpstr>
      <vt:lpstr>The Heart of Drug Policy  CLOSE-UP FOUNDATION March 13, 2023  Eric E. Sterling, J.D. </vt:lpstr>
      <vt:lpstr>Speaker Biography</vt:lpstr>
      <vt:lpstr>America needs a new drug policy</vt:lpstr>
      <vt:lpstr> Overview</vt:lpstr>
      <vt:lpstr> Primary goals of modern drug policy</vt:lpstr>
      <vt:lpstr>Origins of American drug policy</vt:lpstr>
      <vt:lpstr>Early federal anti-drug policy</vt:lpstr>
      <vt:lpstr>Late 20th Century  “War on Drugs” continues to rely on racist fears</vt:lpstr>
      <vt:lpstr>Early 21st Century Racist Anti-Drug   Stereotypes Continue</vt:lpstr>
      <vt:lpstr>Anti-drug strategy changes responded  to waves of fear</vt:lpstr>
      <vt:lpstr>Dominant paradigm</vt:lpstr>
      <vt:lpstr>Example of the dominant paradigm</vt:lpstr>
      <vt:lpstr>Dominant paradigm is about enforcement It’s wrong</vt:lpstr>
      <vt:lpstr>Examining the fallacies of drug policy</vt:lpstr>
      <vt:lpstr>First fallacy of drug policy: Effectiveness of deterrence of users</vt:lpstr>
      <vt:lpstr>Second fallacy of drug policy: Effectiveness of deterrence of distributors</vt:lpstr>
      <vt:lpstr>Illustration of fallacy: U.S. established death penalty for drug traffickers in 1994</vt:lpstr>
      <vt:lpstr>Third fallacy of U.S. drug policy: Enforcement can reduce supply</vt:lpstr>
      <vt:lpstr>Fourth fallacy of drug policy: Enforcement hurts drug traffickers</vt:lpstr>
      <vt:lpstr>Fifth fallacy of drug policy: It is cheaper to stop drugs at the source</vt:lpstr>
      <vt:lpstr>Sixth fallacy of drug policy: We can take the profits out</vt:lpstr>
      <vt:lpstr>Seventh fallacy of drug policy: Exaggerating harms of use is a deterrent</vt:lpstr>
      <vt:lpstr>D.A.R.E. program exaggerated harms of drug use  resulted in increased use</vt:lpstr>
      <vt:lpstr>Distinguishing “risky” and “harmful”</vt:lpstr>
      <vt:lpstr>A heart-based drug policy focuses  on people who use drugs. What do people who use drugs need?</vt:lpstr>
      <vt:lpstr>What does our drug policy offer people who use drugs?</vt:lpstr>
      <vt:lpstr>Drug policy magnifies the suffering of people who use drugs and their families</vt:lpstr>
      <vt:lpstr>Anecdote about attitudes toward people who use drugs</vt:lpstr>
      <vt:lpstr>Next Section: Looking at the Drug Problem and Drug Economy</vt:lpstr>
      <vt:lpstr>How many people used what drugs in 2020?</vt:lpstr>
      <vt:lpstr>America’s Major Drug Problems</vt:lpstr>
      <vt:lpstr>Causes of drug fatalities</vt:lpstr>
      <vt:lpstr> Features of a substance use disorder</vt:lpstr>
      <vt:lpstr> Disruption of life due to substance use disorder</vt:lpstr>
      <vt:lpstr>Drug policy impoverishes people  who are heavy users of drugs</vt:lpstr>
      <vt:lpstr>Drug use is a crime in every state*</vt:lpstr>
      <vt:lpstr>The most severely addicted  are punished more harshly</vt:lpstr>
      <vt:lpstr>Prohibition creates the drugs and crime connection</vt:lpstr>
      <vt:lpstr>Because drugs are illegal they can only be purchased for CASH</vt:lpstr>
      <vt:lpstr>Managing an illegal drug business  requires violence</vt:lpstr>
      <vt:lpstr>Drug policy leads to abandoned neighborhoods</vt:lpstr>
      <vt:lpstr>Huge expenditure on mass incarceration</vt:lpstr>
      <vt:lpstr>430,926 drug offenders incarcerated in U.S. 2019  Data from The Sentencing Project, May 2021, “Factsheet: Trends in U.S. Corrections”</vt:lpstr>
      <vt:lpstr>Contemplating the scale of U.S. incarceration</vt:lpstr>
      <vt:lpstr>New anti-drug laws drove imprisonment growth for 35 years, Federal Prison Population FY1980-FY2021</vt:lpstr>
      <vt:lpstr>Drug enforcement drives growing Racial disparity in Federal Prison 1995-2016</vt:lpstr>
      <vt:lpstr>Federal Crack – Powder Disparity</vt:lpstr>
      <vt:lpstr>Huge unwarranted racial disparity in  Federal crack prosecutions</vt:lpstr>
      <vt:lpstr>For the last 50 years we have pursued the wrong response to substance use disorders: drug enforcement</vt:lpstr>
      <vt:lpstr>If we want to save the lives  of people who use drugs,</vt:lpstr>
      <vt:lpstr>Biden Administration moving to modern policy</vt:lpstr>
      <vt:lpstr>Harm Reduction finally being accepted</vt:lpstr>
      <vt:lpstr>The Heart of Drug Policy</vt:lpstr>
      <vt:lpstr>Speaker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Cannabis Law</dc:title>
  <dc:creator>Eric Sterling</dc:creator>
  <cp:lastModifiedBy>Eric Sterling</cp:lastModifiedBy>
  <cp:revision>419</cp:revision>
  <dcterms:created xsi:type="dcterms:W3CDTF">2021-10-17T19:48:31Z</dcterms:created>
  <dcterms:modified xsi:type="dcterms:W3CDTF">2023-03-13T17:53:04Z</dcterms:modified>
</cp:coreProperties>
</file>